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0"/>
  </p:notesMasterIdLst>
  <p:sldIdLst>
    <p:sldId id="256" r:id="rId2"/>
    <p:sldId id="269" r:id="rId3"/>
    <p:sldId id="270" r:id="rId4"/>
    <p:sldId id="259" r:id="rId5"/>
    <p:sldId id="271" r:id="rId6"/>
    <p:sldId id="265" r:id="rId7"/>
    <p:sldId id="266" r:id="rId8"/>
    <p:sldId id="267" r:id="rId9"/>
    <p:sldId id="272" r:id="rId10"/>
    <p:sldId id="273" r:id="rId11"/>
    <p:sldId id="274" r:id="rId12"/>
    <p:sldId id="264" r:id="rId13"/>
    <p:sldId id="268" r:id="rId14"/>
    <p:sldId id="261" r:id="rId15"/>
    <p:sldId id="262" r:id="rId16"/>
    <p:sldId id="275" r:id="rId17"/>
    <p:sldId id="276" r:id="rId18"/>
    <p:sldId id="277" r:id="rId19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chemeClr val="accent4"/>
        </a:solidFill>
        <a:effectLst/>
        <a:uFillTx/>
        <a:latin typeface="+mn-lt"/>
        <a:ea typeface="+mn-ea"/>
        <a:cs typeface="+mn-cs"/>
        <a:sym typeface="Arial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chemeClr val="accent4"/>
        </a:solidFill>
        <a:effectLst/>
        <a:uFillTx/>
        <a:latin typeface="+mn-lt"/>
        <a:ea typeface="+mn-ea"/>
        <a:cs typeface="+mn-cs"/>
        <a:sym typeface="Arial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chemeClr val="accent4"/>
        </a:solidFill>
        <a:effectLst/>
        <a:uFillTx/>
        <a:latin typeface="+mn-lt"/>
        <a:ea typeface="+mn-ea"/>
        <a:cs typeface="+mn-cs"/>
        <a:sym typeface="Arial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chemeClr val="accent4"/>
        </a:solidFill>
        <a:effectLst/>
        <a:uFillTx/>
        <a:latin typeface="+mn-lt"/>
        <a:ea typeface="+mn-ea"/>
        <a:cs typeface="+mn-cs"/>
        <a:sym typeface="Arial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chemeClr val="accent4"/>
        </a:solidFill>
        <a:effectLst/>
        <a:uFillTx/>
        <a:latin typeface="+mn-lt"/>
        <a:ea typeface="+mn-ea"/>
        <a:cs typeface="+mn-cs"/>
        <a:sym typeface="Arial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chemeClr val="accent4"/>
        </a:solidFill>
        <a:effectLst/>
        <a:uFillTx/>
        <a:latin typeface="+mn-lt"/>
        <a:ea typeface="+mn-ea"/>
        <a:cs typeface="+mn-cs"/>
        <a:sym typeface="Arial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chemeClr val="accent4"/>
        </a:solidFill>
        <a:effectLst/>
        <a:uFillTx/>
        <a:latin typeface="+mn-lt"/>
        <a:ea typeface="+mn-ea"/>
        <a:cs typeface="+mn-cs"/>
        <a:sym typeface="Arial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chemeClr val="accent4"/>
        </a:solidFill>
        <a:effectLst/>
        <a:uFillTx/>
        <a:latin typeface="+mn-lt"/>
        <a:ea typeface="+mn-ea"/>
        <a:cs typeface="+mn-cs"/>
        <a:sym typeface="Arial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chemeClr val="accent4"/>
        </a:solidFill>
        <a:effectLst/>
        <a:uFillTx/>
        <a:latin typeface="+mn-lt"/>
        <a:ea typeface="+mn-ea"/>
        <a:cs typeface="+mn-cs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chemeClr val="accent4"/>
        </a:fontRef>
        <a:schemeClr val="accent4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0E7"/>
          </a:solidFill>
        </a:fill>
      </a:tcStyle>
    </a:wholeTbl>
    <a:band2H>
      <a:tcTxStyle/>
      <a:tcStyle>
        <a:tcBdr/>
        <a:fill>
          <a:solidFill>
            <a:srgbClr val="E6E9F3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chemeClr val="accent4"/>
        </a:fontRef>
        <a:schemeClr val="accent4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5D3CF"/>
          </a:solidFill>
        </a:fill>
      </a:tcStyle>
    </a:wholeTbl>
    <a:band2H>
      <a:tcTxStyle/>
      <a:tcStyle>
        <a:tcBdr/>
        <a:fill>
          <a:solidFill>
            <a:srgbClr val="FAEAE9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chemeClr val="accent4"/>
        </a:fontRef>
        <a:schemeClr val="accent4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DCF"/>
          </a:solidFill>
        </a:fill>
      </a:tcStyle>
    </a:wholeTbl>
    <a:band2H>
      <a:tcTxStyle/>
      <a:tcStyle>
        <a:tcBdr/>
        <a:fill>
          <a:solidFill>
            <a:srgbClr val="E6E8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chemeClr val="accent4"/>
        </a:fontRef>
        <a:schemeClr val="accent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AEAEA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chemeClr val="accent4"/>
        </a:fontRef>
        <a:schemeClr val="accent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chemeClr val="accent4"/>
              </a:solidFill>
              <a:prstDash val="solid"/>
              <a:round/>
            </a:ln>
          </a:top>
          <a:bottom>
            <a:ln w="25400" cap="flat">
              <a:solidFill>
                <a:schemeClr val="accent4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chemeClr val="accent4"/>
              </a:solidFill>
              <a:prstDash val="solid"/>
              <a:round/>
            </a:ln>
          </a:top>
          <a:bottom>
            <a:ln w="25400" cap="flat">
              <a:solidFill>
                <a:schemeClr val="accent4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chemeClr val="accent4"/>
        </a:fontRef>
        <a:schemeClr val="accent4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2D2D2"/>
          </a:solidFill>
        </a:fill>
      </a:tcStyle>
    </a:wholeTbl>
    <a:band2H>
      <a:tcTxStyle/>
      <a:tcStyle>
        <a:tcBdr/>
        <a:fill>
          <a:solidFill>
            <a:srgbClr val="EAEAEA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4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4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4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chemeClr val="accent4"/>
        </a:fontRef>
        <a:schemeClr val="accent4"/>
      </a:tcTxStyle>
      <a:tcStyle>
        <a:tcBdr>
          <a:left>
            <a:ln w="12700" cap="flat">
              <a:solidFill>
                <a:schemeClr val="accent4"/>
              </a:solidFill>
              <a:prstDash val="solid"/>
              <a:round/>
            </a:ln>
          </a:left>
          <a:right>
            <a:ln w="12700" cap="flat">
              <a:solidFill>
                <a:schemeClr val="accent4"/>
              </a:solidFill>
              <a:prstDash val="solid"/>
              <a:round/>
            </a:ln>
          </a:right>
          <a:top>
            <a:ln w="12700" cap="flat">
              <a:solidFill>
                <a:schemeClr val="accent4"/>
              </a:solidFill>
              <a:prstDash val="solid"/>
              <a:round/>
            </a:ln>
          </a:top>
          <a:bottom>
            <a:ln w="12700" cap="flat">
              <a:solidFill>
                <a:schemeClr val="accent4"/>
              </a:solidFill>
              <a:prstDash val="solid"/>
              <a:round/>
            </a:ln>
          </a:bottom>
          <a:insideH>
            <a:ln w="12700" cap="flat">
              <a:solidFill>
                <a:schemeClr val="accent4"/>
              </a:solidFill>
              <a:prstDash val="solid"/>
              <a:round/>
            </a:ln>
          </a:insideH>
          <a:insideV>
            <a:ln w="12700" cap="flat">
              <a:solidFill>
                <a:schemeClr val="accent4"/>
              </a:solidFill>
              <a:prstDash val="solid"/>
              <a:round/>
            </a:ln>
          </a:insideV>
        </a:tcBdr>
        <a:fill>
          <a:solidFill>
            <a:schemeClr val="accent4">
              <a:alpha val="20000"/>
            </a:scheme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chemeClr val="accent4"/>
        </a:fontRef>
        <a:schemeClr val="accent4"/>
      </a:tcTxStyle>
      <a:tcStyle>
        <a:tcBdr>
          <a:left>
            <a:ln w="12700" cap="flat">
              <a:solidFill>
                <a:schemeClr val="accent4"/>
              </a:solidFill>
              <a:prstDash val="solid"/>
              <a:round/>
            </a:ln>
          </a:left>
          <a:right>
            <a:ln w="12700" cap="flat">
              <a:solidFill>
                <a:schemeClr val="accent4"/>
              </a:solidFill>
              <a:prstDash val="solid"/>
              <a:round/>
            </a:ln>
          </a:right>
          <a:top>
            <a:ln w="12700" cap="flat">
              <a:solidFill>
                <a:schemeClr val="accent4"/>
              </a:solidFill>
              <a:prstDash val="solid"/>
              <a:round/>
            </a:ln>
          </a:top>
          <a:bottom>
            <a:ln w="12700" cap="flat">
              <a:solidFill>
                <a:schemeClr val="accent4"/>
              </a:solidFill>
              <a:prstDash val="solid"/>
              <a:round/>
            </a:ln>
          </a:bottom>
          <a:insideH>
            <a:ln w="12700" cap="flat">
              <a:solidFill>
                <a:schemeClr val="accent4"/>
              </a:solidFill>
              <a:prstDash val="solid"/>
              <a:round/>
            </a:ln>
          </a:insideH>
          <a:insideV>
            <a:ln w="12700" cap="flat">
              <a:solidFill>
                <a:schemeClr val="accent4"/>
              </a:solidFill>
              <a:prstDash val="solid"/>
              <a:round/>
            </a:ln>
          </a:insideV>
        </a:tcBdr>
        <a:fill>
          <a:solidFill>
            <a:schemeClr val="accent4">
              <a:alpha val="20000"/>
            </a:schemeClr>
          </a:solidFill>
        </a:fill>
      </a:tcStyle>
    </a:firstCol>
    <a:lastRow>
      <a:tcTxStyle b="on" i="off">
        <a:fontRef idx="minor">
          <a:schemeClr val="accent4"/>
        </a:fontRef>
        <a:schemeClr val="accent4"/>
      </a:tcTxStyle>
      <a:tcStyle>
        <a:tcBdr>
          <a:left>
            <a:ln w="12700" cap="flat">
              <a:solidFill>
                <a:schemeClr val="accent4"/>
              </a:solidFill>
              <a:prstDash val="solid"/>
              <a:round/>
            </a:ln>
          </a:left>
          <a:right>
            <a:ln w="12700" cap="flat">
              <a:solidFill>
                <a:schemeClr val="accent4"/>
              </a:solidFill>
              <a:prstDash val="solid"/>
              <a:round/>
            </a:ln>
          </a:right>
          <a:top>
            <a:ln w="50800" cap="flat">
              <a:solidFill>
                <a:schemeClr val="accent4"/>
              </a:solidFill>
              <a:prstDash val="solid"/>
              <a:round/>
            </a:ln>
          </a:top>
          <a:bottom>
            <a:ln w="12700" cap="flat">
              <a:solidFill>
                <a:schemeClr val="accent4"/>
              </a:solidFill>
              <a:prstDash val="solid"/>
              <a:round/>
            </a:ln>
          </a:bottom>
          <a:insideH>
            <a:ln w="12700" cap="flat">
              <a:solidFill>
                <a:schemeClr val="accent4"/>
              </a:solidFill>
              <a:prstDash val="solid"/>
              <a:round/>
            </a:ln>
          </a:insideH>
          <a:insideV>
            <a:ln w="12700" cap="flat">
              <a:solidFill>
                <a:schemeClr val="accent4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chemeClr val="accent4"/>
        </a:fontRef>
        <a:schemeClr val="accent4"/>
      </a:tcTxStyle>
      <a:tcStyle>
        <a:tcBdr>
          <a:left>
            <a:ln w="12700" cap="flat">
              <a:solidFill>
                <a:schemeClr val="accent4"/>
              </a:solidFill>
              <a:prstDash val="solid"/>
              <a:round/>
            </a:ln>
          </a:left>
          <a:right>
            <a:ln w="12700" cap="flat">
              <a:solidFill>
                <a:schemeClr val="accent4"/>
              </a:solidFill>
              <a:prstDash val="solid"/>
              <a:round/>
            </a:ln>
          </a:right>
          <a:top>
            <a:ln w="12700" cap="flat">
              <a:solidFill>
                <a:schemeClr val="accent4"/>
              </a:solidFill>
              <a:prstDash val="solid"/>
              <a:round/>
            </a:ln>
          </a:top>
          <a:bottom>
            <a:ln w="25400" cap="flat">
              <a:solidFill>
                <a:schemeClr val="accent4"/>
              </a:solidFill>
              <a:prstDash val="solid"/>
              <a:round/>
            </a:ln>
          </a:bottom>
          <a:insideH>
            <a:ln w="12700" cap="flat">
              <a:solidFill>
                <a:schemeClr val="accent4"/>
              </a:solidFill>
              <a:prstDash val="solid"/>
              <a:round/>
            </a:ln>
          </a:insideH>
          <a:insideV>
            <a:ln w="12700" cap="flat">
              <a:solidFill>
                <a:schemeClr val="accent4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8" autoAdjust="0"/>
    <p:restoredTop sz="94660"/>
  </p:normalViewPr>
  <p:slideViewPr>
    <p:cSldViewPr snapToGrid="0">
      <p:cViewPr varScale="1">
        <p:scale>
          <a:sx n="122" d="100"/>
          <a:sy n="122" d="100"/>
        </p:scale>
        <p:origin x="232" y="3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1" name="Shape 151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Arial"/>
      </a:defRPr>
    </a:lvl1pPr>
    <a:lvl2pPr indent="228600" latinLnBrk="0">
      <a:defRPr sz="1200">
        <a:latin typeface="+mn-lt"/>
        <a:ea typeface="+mn-ea"/>
        <a:cs typeface="+mn-cs"/>
        <a:sym typeface="Arial"/>
      </a:defRPr>
    </a:lvl2pPr>
    <a:lvl3pPr indent="457200" latinLnBrk="0">
      <a:defRPr sz="1200">
        <a:latin typeface="+mn-lt"/>
        <a:ea typeface="+mn-ea"/>
        <a:cs typeface="+mn-cs"/>
        <a:sym typeface="Arial"/>
      </a:defRPr>
    </a:lvl3pPr>
    <a:lvl4pPr indent="685800" latinLnBrk="0">
      <a:defRPr sz="1200">
        <a:latin typeface="+mn-lt"/>
        <a:ea typeface="+mn-ea"/>
        <a:cs typeface="+mn-cs"/>
        <a:sym typeface="Arial"/>
      </a:defRPr>
    </a:lvl4pPr>
    <a:lvl5pPr indent="914400" latinLnBrk="0">
      <a:defRPr sz="1200">
        <a:latin typeface="+mn-lt"/>
        <a:ea typeface="+mn-ea"/>
        <a:cs typeface="+mn-cs"/>
        <a:sym typeface="Arial"/>
      </a:defRPr>
    </a:lvl5pPr>
    <a:lvl6pPr indent="1143000" latinLnBrk="0">
      <a:defRPr sz="1200">
        <a:latin typeface="+mn-lt"/>
        <a:ea typeface="+mn-ea"/>
        <a:cs typeface="+mn-cs"/>
        <a:sym typeface="Arial"/>
      </a:defRPr>
    </a:lvl6pPr>
    <a:lvl7pPr indent="1371600" latinLnBrk="0">
      <a:defRPr sz="1200">
        <a:latin typeface="+mn-lt"/>
        <a:ea typeface="+mn-ea"/>
        <a:cs typeface="+mn-cs"/>
        <a:sym typeface="Arial"/>
      </a:defRPr>
    </a:lvl7pPr>
    <a:lvl8pPr indent="1600200" latinLnBrk="0">
      <a:defRPr sz="1200">
        <a:latin typeface="+mn-lt"/>
        <a:ea typeface="+mn-ea"/>
        <a:cs typeface="+mn-cs"/>
        <a:sym typeface="Arial"/>
      </a:defRPr>
    </a:lvl8pPr>
    <a:lvl9pPr indent="1828800" latinLnBrk="0">
      <a:defRPr sz="1200">
        <a:latin typeface="+mn-lt"/>
        <a:ea typeface="+mn-ea"/>
        <a:cs typeface="+mn-cs"/>
        <a:sym typeface="Arial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1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658368" y="3968496"/>
            <a:ext cx="6638544" cy="165038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ClrTx/>
              <a:buSzTx/>
              <a:buFontTx/>
              <a:buNone/>
              <a:defRPr sz="2800"/>
            </a:lvl1pPr>
            <a:lvl2pPr marL="787400" indent="-284480">
              <a:buClrTx/>
              <a:buFontTx/>
              <a:defRPr sz="2800"/>
            </a:lvl2pPr>
            <a:lvl3pPr marL="1244600" indent="-284480">
              <a:buClrTx/>
              <a:buFontTx/>
              <a:defRPr sz="2800"/>
            </a:lvl3pPr>
            <a:lvl4pPr marL="1701800" indent="-284480">
              <a:buClrTx/>
              <a:buFontTx/>
              <a:defRPr sz="2800"/>
            </a:lvl4pPr>
            <a:lvl5pPr marL="2159000" indent="-284479">
              <a:buClrTx/>
              <a:buFontTx/>
              <a:defRPr sz="2800"/>
            </a:lvl5pPr>
          </a:lstStyle>
          <a:p>
            <a:r>
              <a:t>Sub-topic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3" name="PresentationTitle"/>
          <p:cNvSpPr txBox="1">
            <a:spLocks noGrp="1"/>
          </p:cNvSpPr>
          <p:nvPr>
            <p:ph type="title" hasCustomPrompt="1"/>
          </p:nvPr>
        </p:nvSpPr>
        <p:spPr>
          <a:xfrm>
            <a:off x="658368" y="1490472"/>
            <a:ext cx="6638544" cy="2386584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5800"/>
              </a:lnSpc>
              <a:defRPr sz="6000" b="1" cap="all"/>
            </a:lvl1pPr>
          </a:lstStyle>
          <a:p>
            <a:r>
              <a:t>PresentationTitle</a:t>
            </a:r>
          </a:p>
        </p:txBody>
      </p:sp>
      <p:pic>
        <p:nvPicPr>
          <p:cNvPr id="14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400" y="6041328"/>
            <a:ext cx="4800600" cy="355824"/>
          </a:xfrm>
          <a:prstGeom prst="rect">
            <a:avLst/>
          </a:prstGeom>
          <a:ln w="12700">
            <a:miter lim="400000"/>
          </a:ln>
        </p:spPr>
      </p:pic>
      <p:sp>
        <p:nvSpPr>
          <p:cNvPr id="1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</p:spPr>
        <p:txBody>
          <a:bodyPr/>
          <a:lstStyle>
            <a:lvl1pPr>
              <a:defRPr sz="1200" b="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ntent an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Picture 8" descr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600" y="321248"/>
            <a:ext cx="4800600" cy="355824"/>
          </a:xfrm>
          <a:prstGeom prst="rect">
            <a:avLst/>
          </a:prstGeom>
          <a:ln w="12700">
            <a:miter lim="400000"/>
          </a:ln>
        </p:spPr>
      </p:pic>
      <p:sp>
        <p:nvSpPr>
          <p:cNvPr id="10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09" name="Picture Placeholder 2"/>
          <p:cNvSpPr>
            <a:spLocks noGrp="1"/>
          </p:cNvSpPr>
          <p:nvPr>
            <p:ph type="pic" idx="21"/>
          </p:nvPr>
        </p:nvSpPr>
        <p:spPr>
          <a:xfrm>
            <a:off x="5098565" y="1079500"/>
            <a:ext cx="7093435" cy="5778500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110" name="Title Text"/>
          <p:cNvSpPr txBox="1">
            <a:spLocks noGrp="1"/>
          </p:cNvSpPr>
          <p:nvPr>
            <p:ph type="title"/>
          </p:nvPr>
        </p:nvSpPr>
        <p:spPr>
          <a:xfrm>
            <a:off x="566927" y="1499616"/>
            <a:ext cx="4248913" cy="590932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11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66927" y="2185416"/>
            <a:ext cx="4248913" cy="3968249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ntent and Three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Picture 8" descr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600" y="321248"/>
            <a:ext cx="4800600" cy="355824"/>
          </a:xfrm>
          <a:prstGeom prst="rect">
            <a:avLst/>
          </a:prstGeom>
          <a:ln w="12700">
            <a:miter lim="400000"/>
          </a:ln>
        </p:spPr>
      </p:pic>
      <p:sp>
        <p:nvSpPr>
          <p:cNvPr id="11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20" name="Title Text"/>
          <p:cNvSpPr txBox="1">
            <a:spLocks noGrp="1"/>
          </p:cNvSpPr>
          <p:nvPr>
            <p:ph type="title"/>
          </p:nvPr>
        </p:nvSpPr>
        <p:spPr>
          <a:xfrm>
            <a:off x="566927" y="1499616"/>
            <a:ext cx="4248913" cy="590932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21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66927" y="2185416"/>
            <a:ext cx="4248913" cy="3968249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2" name="Picture Placeholder 2"/>
          <p:cNvSpPr>
            <a:spLocks noGrp="1"/>
          </p:cNvSpPr>
          <p:nvPr>
            <p:ph type="pic" sz="half" idx="21"/>
          </p:nvPr>
        </p:nvSpPr>
        <p:spPr>
          <a:xfrm>
            <a:off x="5114630" y="1066800"/>
            <a:ext cx="7077370" cy="2932598"/>
          </a:xfrm>
          <a:prstGeom prst="rect">
            <a:avLst/>
          </a:prstGeom>
          <a:ln w="9525">
            <a:solidFill>
              <a:srgbClr val="FFFFFF"/>
            </a:solidFill>
            <a:round/>
          </a:ln>
        </p:spPr>
        <p:txBody>
          <a:bodyPr lIns="91439" rIns="91439"/>
          <a:lstStyle/>
          <a:p>
            <a:endParaRPr/>
          </a:p>
        </p:txBody>
      </p:sp>
      <p:sp>
        <p:nvSpPr>
          <p:cNvPr id="123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5114630" y="3998295"/>
            <a:ext cx="3602523" cy="2857501"/>
          </a:xfrm>
          <a:prstGeom prst="rect">
            <a:avLst/>
          </a:prstGeom>
          <a:ln w="9525">
            <a:solidFill>
              <a:srgbClr val="FFFFFF"/>
            </a:solidFill>
            <a:round/>
          </a:ln>
        </p:spPr>
        <p:txBody>
          <a:bodyPr lIns="91439" rIns="91439"/>
          <a:lstStyle/>
          <a:p>
            <a:endParaRPr/>
          </a:p>
        </p:txBody>
      </p:sp>
      <p:sp>
        <p:nvSpPr>
          <p:cNvPr id="124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8701089" y="3998295"/>
            <a:ext cx="3490913" cy="2857501"/>
          </a:xfrm>
          <a:prstGeom prst="rect">
            <a:avLst/>
          </a:prstGeom>
          <a:ln w="9525">
            <a:solidFill>
              <a:srgbClr val="FFFFFF"/>
            </a:solidFill>
            <a:round/>
          </a:ln>
        </p:spPr>
        <p:txBody>
          <a:bodyPr lIns="91439" rIns="91439"/>
          <a:lstStyle/>
          <a:p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Full Wid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Picture 8" descr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600" y="321248"/>
            <a:ext cx="4800600" cy="355824"/>
          </a:xfrm>
          <a:prstGeom prst="rect">
            <a:avLst/>
          </a:prstGeom>
          <a:ln w="12700">
            <a:miter lim="400000"/>
          </a:ln>
        </p:spPr>
      </p:pic>
      <p:sp>
        <p:nvSpPr>
          <p:cNvPr id="13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33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34" name="Picture Placeholder 2"/>
          <p:cNvSpPr>
            <a:spLocks noGrp="1"/>
          </p:cNvSpPr>
          <p:nvPr>
            <p:ph type="pic" idx="21"/>
          </p:nvPr>
        </p:nvSpPr>
        <p:spPr>
          <a:xfrm>
            <a:off x="0" y="1066800"/>
            <a:ext cx="12192000" cy="5791200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ntent and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Picture 8" descr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600" y="321248"/>
            <a:ext cx="4800600" cy="355824"/>
          </a:xfrm>
          <a:prstGeom prst="rect">
            <a:avLst/>
          </a:prstGeom>
          <a:ln w="12700">
            <a:miter lim="400000"/>
          </a:ln>
        </p:spPr>
      </p:pic>
      <p:sp>
        <p:nvSpPr>
          <p:cNvPr id="14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43" name="Title Text"/>
          <p:cNvSpPr txBox="1">
            <a:spLocks noGrp="1"/>
          </p:cNvSpPr>
          <p:nvPr>
            <p:ph type="title"/>
          </p:nvPr>
        </p:nvSpPr>
        <p:spPr>
          <a:xfrm>
            <a:off x="566927" y="1499616"/>
            <a:ext cx="4248913" cy="590932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44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66927" y="2185416"/>
            <a:ext cx="4248913" cy="3968249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2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658368" y="3968496"/>
            <a:ext cx="6638544" cy="165038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ClrTx/>
              <a:buSzTx/>
              <a:buFontTx/>
              <a:buNone/>
              <a:defRPr sz="2800">
                <a:solidFill>
                  <a:srgbClr val="FFFFFF"/>
                </a:solidFill>
              </a:defRPr>
            </a:lvl1pPr>
            <a:lvl2pPr marL="787400" indent="-284480">
              <a:buClrTx/>
              <a:buFontTx/>
              <a:defRPr sz="2800">
                <a:solidFill>
                  <a:srgbClr val="FFFFFF"/>
                </a:solidFill>
              </a:defRPr>
            </a:lvl2pPr>
            <a:lvl3pPr marL="1244600" indent="-284480">
              <a:buClrTx/>
              <a:buFontTx/>
              <a:defRPr sz="2800">
                <a:solidFill>
                  <a:srgbClr val="FFFFFF"/>
                </a:solidFill>
              </a:defRPr>
            </a:lvl3pPr>
            <a:lvl4pPr marL="1701800" indent="-284480">
              <a:buClrTx/>
              <a:buFontTx/>
              <a:defRPr sz="2800">
                <a:solidFill>
                  <a:srgbClr val="FFFFFF"/>
                </a:solidFill>
              </a:defRPr>
            </a:lvl4pPr>
            <a:lvl5pPr marL="2159000" indent="-284479">
              <a:buClrTx/>
              <a:buFontTx/>
              <a:defRPr sz="2800">
                <a:solidFill>
                  <a:srgbClr val="FFFFFF"/>
                </a:solidFill>
              </a:defRPr>
            </a:lvl5pPr>
          </a:lstStyle>
          <a:p>
            <a:r>
              <a:t>Sub-topic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3" name="PresentationTitle"/>
          <p:cNvSpPr txBox="1">
            <a:spLocks noGrp="1"/>
          </p:cNvSpPr>
          <p:nvPr>
            <p:ph type="title" hasCustomPrompt="1"/>
          </p:nvPr>
        </p:nvSpPr>
        <p:spPr>
          <a:xfrm>
            <a:off x="658368" y="1490472"/>
            <a:ext cx="6638544" cy="2386584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5800"/>
              </a:lnSpc>
              <a:defRPr sz="6000" b="1" cap="all">
                <a:solidFill>
                  <a:srgbClr val="FFFFFF"/>
                </a:solidFill>
              </a:defRPr>
            </a:lvl1pPr>
          </a:lstStyle>
          <a:p>
            <a:r>
              <a:t>PresentationTitle</a:t>
            </a:r>
          </a:p>
        </p:txBody>
      </p:sp>
      <p:pic>
        <p:nvPicPr>
          <p:cNvPr id="24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401" y="6041328"/>
            <a:ext cx="4800596" cy="355824"/>
          </a:xfrm>
          <a:prstGeom prst="rect">
            <a:avLst/>
          </a:prstGeom>
          <a:ln w="12700">
            <a:miter lim="400000"/>
          </a:ln>
        </p:spPr>
      </p:pic>
      <p:sp>
        <p:nvSpPr>
          <p:cNvPr id="2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</p:spPr>
        <p:txBody>
          <a:bodyPr/>
          <a:lstStyle>
            <a:lvl1pPr>
              <a:defRPr sz="1200" b="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ivider Slide 1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DIVIDER SLIDE"/>
          <p:cNvSpPr txBox="1">
            <a:spLocks noGrp="1"/>
          </p:cNvSpPr>
          <p:nvPr>
            <p:ph type="title" hasCustomPrompt="1"/>
          </p:nvPr>
        </p:nvSpPr>
        <p:spPr>
          <a:xfrm>
            <a:off x="658368" y="1490662"/>
            <a:ext cx="6638544" cy="2387601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5800"/>
              </a:lnSpc>
              <a:defRPr sz="6000" b="1" cap="all">
                <a:solidFill>
                  <a:srgbClr val="FFFFFF"/>
                </a:solidFill>
              </a:defRPr>
            </a:lvl1pPr>
          </a:lstStyle>
          <a:p>
            <a:r>
              <a:t>DIVIDER SLIDE</a:t>
            </a:r>
          </a:p>
        </p:txBody>
      </p:sp>
      <p:sp>
        <p:nvSpPr>
          <p:cNvPr id="33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658368" y="3970337"/>
            <a:ext cx="6638544" cy="2212977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ClrTx/>
              <a:buSzTx/>
              <a:buFontTx/>
              <a:buNone/>
              <a:defRPr sz="2800">
                <a:solidFill>
                  <a:srgbClr val="FFFFFF"/>
                </a:solidFill>
              </a:defRPr>
            </a:lvl1pPr>
            <a:lvl2pPr marL="0" indent="457200">
              <a:buClrTx/>
              <a:buSzTx/>
              <a:buFontTx/>
              <a:buNone/>
              <a:defRPr sz="2800">
                <a:solidFill>
                  <a:srgbClr val="FFFFFF"/>
                </a:solidFill>
              </a:defRPr>
            </a:lvl2pPr>
            <a:lvl3pPr marL="0" indent="914400">
              <a:buClrTx/>
              <a:buSzTx/>
              <a:buFontTx/>
              <a:buNone/>
              <a:defRPr sz="2800">
                <a:solidFill>
                  <a:srgbClr val="FFFFFF"/>
                </a:solidFill>
              </a:defRPr>
            </a:lvl3pPr>
            <a:lvl4pPr marL="0" indent="1371600">
              <a:buClrTx/>
              <a:buSzTx/>
              <a:buFontTx/>
              <a:buNone/>
              <a:defRPr sz="2800">
                <a:solidFill>
                  <a:srgbClr val="FFFFFF"/>
                </a:solidFill>
              </a:defRPr>
            </a:lvl4pPr>
            <a:lvl5pPr marL="0" indent="1828800">
              <a:buClrTx/>
              <a:buSzTx/>
              <a:buFontTx/>
              <a:buNone/>
              <a:defRPr sz="2800">
                <a:solidFill>
                  <a:srgbClr val="FFFFFF"/>
                </a:solidFill>
              </a:defRPr>
            </a:lvl5pPr>
          </a:lstStyle>
          <a:p>
            <a:r>
              <a:t>Section 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pic>
        <p:nvPicPr>
          <p:cNvPr id="34" name="Picture 6" descr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600" y="321145"/>
            <a:ext cx="4800600" cy="356030"/>
          </a:xfrm>
          <a:prstGeom prst="rect">
            <a:avLst/>
          </a:prstGeom>
          <a:ln w="12700">
            <a:miter lim="400000"/>
          </a:ln>
        </p:spPr>
      </p:pic>
      <p:sp>
        <p:nvSpPr>
          <p:cNvPr id="3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</p:spPr>
        <p:txBody>
          <a:bodyPr/>
          <a:lstStyle>
            <a:lvl1pPr>
              <a:defRPr sz="1200" b="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ivider Slide 2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DIVIDER SLIDE"/>
          <p:cNvSpPr txBox="1">
            <a:spLocks noGrp="1"/>
          </p:cNvSpPr>
          <p:nvPr>
            <p:ph type="title" hasCustomPrompt="1"/>
          </p:nvPr>
        </p:nvSpPr>
        <p:spPr>
          <a:xfrm>
            <a:off x="658368" y="1490662"/>
            <a:ext cx="6638544" cy="2387601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5800"/>
              </a:lnSpc>
              <a:defRPr sz="6000" b="1" cap="all"/>
            </a:lvl1pPr>
          </a:lstStyle>
          <a:p>
            <a:r>
              <a:t>DIVIDER SLIDE</a:t>
            </a:r>
          </a:p>
        </p:txBody>
      </p:sp>
      <p:sp>
        <p:nvSpPr>
          <p:cNvPr id="43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658368" y="3970337"/>
            <a:ext cx="6638544" cy="2212977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ClrTx/>
              <a:buSzTx/>
              <a:buFontTx/>
              <a:buNone/>
              <a:defRPr sz="2800"/>
            </a:lvl1pPr>
            <a:lvl2pPr marL="0" indent="457200">
              <a:buClrTx/>
              <a:buSzTx/>
              <a:buFontTx/>
              <a:buNone/>
              <a:defRPr sz="2800"/>
            </a:lvl2pPr>
            <a:lvl3pPr marL="0" indent="914400">
              <a:buClrTx/>
              <a:buSzTx/>
              <a:buFontTx/>
              <a:buNone/>
              <a:defRPr sz="2800"/>
            </a:lvl3pPr>
            <a:lvl4pPr marL="0" indent="1371600">
              <a:buClrTx/>
              <a:buSzTx/>
              <a:buFontTx/>
              <a:buNone/>
              <a:defRPr sz="2800"/>
            </a:lvl4pPr>
            <a:lvl5pPr marL="0" indent="1828800">
              <a:buClrTx/>
              <a:buSzTx/>
              <a:buFontTx/>
              <a:buNone/>
              <a:defRPr sz="2800"/>
            </a:lvl5pPr>
          </a:lstStyle>
          <a:p>
            <a:r>
              <a:t>Section 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</p:spPr>
        <p:txBody>
          <a:bodyPr/>
          <a:lstStyle>
            <a:lvl1pPr>
              <a:defRPr sz="1200" b="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Picture 8" descr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600" y="321248"/>
            <a:ext cx="4800600" cy="355824"/>
          </a:xfrm>
          <a:prstGeom prst="rect">
            <a:avLst/>
          </a:prstGeom>
          <a:ln w="12700">
            <a:miter lim="400000"/>
          </a:ln>
        </p:spPr>
      </p:pic>
      <p:sp>
        <p:nvSpPr>
          <p:cNvPr id="5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53" name="Title Text"/>
          <p:cNvSpPr txBox="1">
            <a:spLocks noGrp="1"/>
          </p:cNvSpPr>
          <p:nvPr>
            <p:ph type="title"/>
          </p:nvPr>
        </p:nvSpPr>
        <p:spPr>
          <a:xfrm>
            <a:off x="566927" y="1499616"/>
            <a:ext cx="6951473" cy="590932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4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66927" y="2185416"/>
            <a:ext cx="6951473" cy="3968249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Picture 8" descr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600" y="321248"/>
            <a:ext cx="4800600" cy="355824"/>
          </a:xfrm>
          <a:prstGeom prst="rect">
            <a:avLst/>
          </a:prstGeom>
          <a:ln w="12700">
            <a:miter lim="400000"/>
          </a:ln>
        </p:spPr>
      </p:pic>
      <p:sp>
        <p:nvSpPr>
          <p:cNvPr id="6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63" name="Title Text"/>
          <p:cNvSpPr txBox="1">
            <a:spLocks noGrp="1"/>
          </p:cNvSpPr>
          <p:nvPr>
            <p:ph type="title"/>
          </p:nvPr>
        </p:nvSpPr>
        <p:spPr>
          <a:xfrm>
            <a:off x="566927" y="1499616"/>
            <a:ext cx="6951473" cy="590932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4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66927" y="2185416"/>
            <a:ext cx="6951473" cy="3968249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Doub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Picture 8" descr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600" y="321248"/>
            <a:ext cx="4800600" cy="355824"/>
          </a:xfrm>
          <a:prstGeom prst="rect">
            <a:avLst/>
          </a:prstGeom>
          <a:ln w="12700">
            <a:miter lim="400000"/>
          </a:ln>
        </p:spPr>
      </p:pic>
      <p:sp>
        <p:nvSpPr>
          <p:cNvPr id="7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73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74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66927" y="2185416"/>
            <a:ext cx="4500373" cy="394868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Picture 8" descr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600" y="321248"/>
            <a:ext cx="4800600" cy="355824"/>
          </a:xfrm>
          <a:prstGeom prst="rect">
            <a:avLst/>
          </a:prstGeom>
          <a:ln w="12700">
            <a:miter lim="400000"/>
          </a:ln>
        </p:spPr>
      </p:pic>
      <p:sp>
        <p:nvSpPr>
          <p:cNvPr id="8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83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84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566927" y="2185416"/>
            <a:ext cx="5138930" cy="39319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ClrTx/>
              <a:buSzTx/>
              <a:buFontTx/>
              <a:buNone/>
              <a:defRPr sz="1600" b="1" cap="all">
                <a:solidFill>
                  <a:schemeClr val="accent1"/>
                </a:solidFill>
              </a:defRPr>
            </a:lvl1pPr>
            <a:lvl2pPr marL="0" indent="457200">
              <a:buClrTx/>
              <a:buSzTx/>
              <a:buFontTx/>
              <a:buNone/>
              <a:defRPr sz="1600" b="1" cap="all">
                <a:solidFill>
                  <a:schemeClr val="accent1"/>
                </a:solidFill>
              </a:defRPr>
            </a:lvl2pPr>
            <a:lvl3pPr marL="0" indent="914400">
              <a:buClrTx/>
              <a:buSzTx/>
              <a:buFontTx/>
              <a:buNone/>
              <a:defRPr sz="1600" b="1" cap="all">
                <a:solidFill>
                  <a:schemeClr val="accent1"/>
                </a:solidFill>
              </a:defRPr>
            </a:lvl3pPr>
            <a:lvl4pPr marL="0" indent="1371600">
              <a:buClrTx/>
              <a:buSzTx/>
              <a:buFontTx/>
              <a:buNone/>
              <a:defRPr sz="1600" b="1" cap="all">
                <a:solidFill>
                  <a:schemeClr val="accent1"/>
                </a:solidFill>
              </a:defRPr>
            </a:lvl4pPr>
            <a:lvl5pPr marL="0" indent="1828800">
              <a:buClrTx/>
              <a:buSzTx/>
              <a:buFontTx/>
              <a:buNone/>
              <a:defRPr sz="1600" b="1" cap="all">
                <a:solidFill>
                  <a:schemeClr val="accent1"/>
                </a:solidFill>
              </a:defRPr>
            </a:lvl5pPr>
          </a:lstStyle>
          <a:p>
            <a:r>
              <a:t>EDIT MASTER TEXT STYLES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85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6172200" y="2185416"/>
            <a:ext cx="5138929" cy="39498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ClrTx/>
              <a:buSzTx/>
              <a:buFontTx/>
              <a:buNone/>
              <a:defRPr sz="1600" b="1" cap="all">
                <a:solidFill>
                  <a:schemeClr val="accent1"/>
                </a:solidFill>
              </a:defRPr>
            </a:lvl1pPr>
          </a:lstStyle>
          <a:p>
            <a:r>
              <a:t>EDIT MASTER TEXT STYLES</a:t>
            </a:r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93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6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Picture 8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55600" y="321248"/>
            <a:ext cx="4800600" cy="355824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0722815" y="6345640"/>
            <a:ext cx="330161" cy="313393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600" b="1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4" name="Title Text"/>
          <p:cNvSpPr txBox="1">
            <a:spLocks noGrp="1"/>
          </p:cNvSpPr>
          <p:nvPr>
            <p:ph type="title"/>
          </p:nvPr>
        </p:nvSpPr>
        <p:spPr>
          <a:xfrm>
            <a:off x="566927" y="1499616"/>
            <a:ext cx="10515601" cy="5909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b">
            <a:normAutofit/>
          </a:bodyPr>
          <a:lstStyle/>
          <a:p>
            <a:r>
              <a:t>Title Text</a:t>
            </a:r>
          </a:p>
        </p:txBody>
      </p:sp>
      <p:sp>
        <p:nvSpPr>
          <p:cNvPr id="5" name="Body Level One…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chemeClr val="accent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chemeClr val="accent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chemeClr val="accent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chemeClr val="accent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chemeClr val="accent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chemeClr val="accent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chemeClr val="accent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chemeClr val="accent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chemeClr val="accent1"/>
          </a:solidFill>
          <a:uFillTx/>
          <a:latin typeface="+mn-lt"/>
          <a:ea typeface="+mn-ea"/>
          <a:cs typeface="+mn-cs"/>
          <a:sym typeface="Arial"/>
        </a:defRPr>
      </a:lvl9pPr>
    </p:titleStyle>
    <p:bodyStyle>
      <a:lvl1pPr marL="228600" marR="0" indent="-228600" algn="l" defTabSz="914400" rtl="0" latinLnBrk="0">
        <a:lnSpc>
          <a:spcPct val="130000"/>
        </a:lnSpc>
        <a:spcBef>
          <a:spcPts val="600"/>
        </a:spcBef>
        <a:spcAft>
          <a:spcPts val="0"/>
        </a:spcAft>
        <a:buClr>
          <a:schemeClr val="accent1"/>
        </a:buClr>
        <a:buSzPct val="120000"/>
        <a:buFont typeface="Arial"/>
        <a:buChar char="•"/>
        <a:tabLst/>
        <a:defRPr sz="1800" b="0" i="0" u="none" strike="noStrike" cap="none" spc="0" baseline="0">
          <a:solidFill>
            <a:schemeClr val="accent4"/>
          </a:solidFill>
          <a:uFillTx/>
          <a:latin typeface="+mn-lt"/>
          <a:ea typeface="+mn-ea"/>
          <a:cs typeface="+mn-cs"/>
          <a:sym typeface="Arial"/>
        </a:defRPr>
      </a:lvl1pPr>
      <a:lvl2pPr marL="685800" marR="0" indent="-182880" algn="l" defTabSz="914400" rtl="0" latinLnBrk="0">
        <a:lnSpc>
          <a:spcPct val="130000"/>
        </a:lnSpc>
        <a:spcBef>
          <a:spcPts val="600"/>
        </a:spcBef>
        <a:spcAft>
          <a:spcPts val="0"/>
        </a:spcAft>
        <a:buClr>
          <a:schemeClr val="accent1"/>
        </a:buClr>
        <a:buSzPct val="120000"/>
        <a:buFont typeface="Arial"/>
        <a:buChar char="-"/>
        <a:tabLst/>
        <a:defRPr sz="1800" b="0" i="0" u="none" strike="noStrike" cap="none" spc="0" baseline="0">
          <a:solidFill>
            <a:schemeClr val="accent4"/>
          </a:solidFill>
          <a:uFillTx/>
          <a:latin typeface="+mn-lt"/>
          <a:ea typeface="+mn-ea"/>
          <a:cs typeface="+mn-cs"/>
          <a:sym typeface="Arial"/>
        </a:defRPr>
      </a:lvl2pPr>
      <a:lvl3pPr marL="1143000" marR="0" indent="-182880" algn="l" defTabSz="914400" rtl="0" latinLnBrk="0">
        <a:lnSpc>
          <a:spcPct val="130000"/>
        </a:lnSpc>
        <a:spcBef>
          <a:spcPts val="600"/>
        </a:spcBef>
        <a:spcAft>
          <a:spcPts val="0"/>
        </a:spcAft>
        <a:buClr>
          <a:schemeClr val="accent1"/>
        </a:buClr>
        <a:buSzPct val="120000"/>
        <a:buFont typeface="Arial"/>
        <a:buChar char="-"/>
        <a:tabLst/>
        <a:defRPr sz="1800" b="0" i="0" u="none" strike="noStrike" cap="none" spc="0" baseline="0">
          <a:solidFill>
            <a:schemeClr val="accent4"/>
          </a:solidFill>
          <a:uFillTx/>
          <a:latin typeface="+mn-lt"/>
          <a:ea typeface="+mn-ea"/>
          <a:cs typeface="+mn-cs"/>
          <a:sym typeface="Arial"/>
        </a:defRPr>
      </a:lvl3pPr>
      <a:lvl4pPr marL="1600200" marR="0" indent="-182880" algn="l" defTabSz="914400" rtl="0" latinLnBrk="0">
        <a:lnSpc>
          <a:spcPct val="130000"/>
        </a:lnSpc>
        <a:spcBef>
          <a:spcPts val="600"/>
        </a:spcBef>
        <a:spcAft>
          <a:spcPts val="0"/>
        </a:spcAft>
        <a:buClr>
          <a:schemeClr val="accent1"/>
        </a:buClr>
        <a:buSzPct val="120000"/>
        <a:buFont typeface="Arial"/>
        <a:buChar char="-"/>
        <a:tabLst/>
        <a:defRPr sz="1800" b="0" i="0" u="none" strike="noStrike" cap="none" spc="0" baseline="0">
          <a:solidFill>
            <a:schemeClr val="accent4"/>
          </a:solidFill>
          <a:uFillTx/>
          <a:latin typeface="+mn-lt"/>
          <a:ea typeface="+mn-ea"/>
          <a:cs typeface="+mn-cs"/>
          <a:sym typeface="Arial"/>
        </a:defRPr>
      </a:lvl4pPr>
      <a:lvl5pPr marL="2057400" marR="0" indent="-182879" algn="l" defTabSz="914400" rtl="0" latinLnBrk="0">
        <a:lnSpc>
          <a:spcPct val="130000"/>
        </a:lnSpc>
        <a:spcBef>
          <a:spcPts val="600"/>
        </a:spcBef>
        <a:spcAft>
          <a:spcPts val="0"/>
        </a:spcAft>
        <a:buClr>
          <a:schemeClr val="accent1"/>
        </a:buClr>
        <a:buSzPct val="120000"/>
        <a:buFont typeface="Arial"/>
        <a:buChar char="-"/>
        <a:tabLst/>
        <a:defRPr sz="1800" b="0" i="0" u="none" strike="noStrike" cap="none" spc="0" baseline="0">
          <a:solidFill>
            <a:schemeClr val="accent4"/>
          </a:solidFill>
          <a:uFillTx/>
          <a:latin typeface="+mn-lt"/>
          <a:ea typeface="+mn-ea"/>
          <a:cs typeface="+mn-cs"/>
          <a:sym typeface="Arial"/>
        </a:defRPr>
      </a:lvl5pPr>
      <a:lvl6pPr marL="2514600" marR="0" indent="-228600" algn="l" defTabSz="914400" rtl="0" latinLnBrk="0">
        <a:lnSpc>
          <a:spcPct val="130000"/>
        </a:lnSpc>
        <a:spcBef>
          <a:spcPts val="600"/>
        </a:spcBef>
        <a:spcAft>
          <a:spcPts val="0"/>
        </a:spcAft>
        <a:buClr>
          <a:schemeClr val="accent1"/>
        </a:buClr>
        <a:buSzPct val="100000"/>
        <a:buFont typeface="Arial"/>
        <a:buChar char="•"/>
        <a:tabLst/>
        <a:defRPr sz="1800" b="0" i="0" u="none" strike="noStrike" cap="none" spc="0" baseline="0">
          <a:solidFill>
            <a:schemeClr val="accent4"/>
          </a:solidFill>
          <a:uFillTx/>
          <a:latin typeface="+mn-lt"/>
          <a:ea typeface="+mn-ea"/>
          <a:cs typeface="+mn-cs"/>
          <a:sym typeface="Arial"/>
        </a:defRPr>
      </a:lvl6pPr>
      <a:lvl7pPr marL="2971800" marR="0" indent="-228600" algn="l" defTabSz="914400" rtl="0" latinLnBrk="0">
        <a:lnSpc>
          <a:spcPct val="130000"/>
        </a:lnSpc>
        <a:spcBef>
          <a:spcPts val="600"/>
        </a:spcBef>
        <a:spcAft>
          <a:spcPts val="0"/>
        </a:spcAft>
        <a:buClr>
          <a:schemeClr val="accent1"/>
        </a:buClr>
        <a:buSzPct val="100000"/>
        <a:buFont typeface="Arial"/>
        <a:buChar char="•"/>
        <a:tabLst/>
        <a:defRPr sz="1800" b="0" i="0" u="none" strike="noStrike" cap="none" spc="0" baseline="0">
          <a:solidFill>
            <a:schemeClr val="accent4"/>
          </a:solidFill>
          <a:uFillTx/>
          <a:latin typeface="+mn-lt"/>
          <a:ea typeface="+mn-ea"/>
          <a:cs typeface="+mn-cs"/>
          <a:sym typeface="Arial"/>
        </a:defRPr>
      </a:lvl7pPr>
      <a:lvl8pPr marL="3429000" marR="0" indent="-228600" algn="l" defTabSz="914400" rtl="0" latinLnBrk="0">
        <a:lnSpc>
          <a:spcPct val="130000"/>
        </a:lnSpc>
        <a:spcBef>
          <a:spcPts val="600"/>
        </a:spcBef>
        <a:spcAft>
          <a:spcPts val="0"/>
        </a:spcAft>
        <a:buClr>
          <a:schemeClr val="accent1"/>
        </a:buClr>
        <a:buSzPct val="100000"/>
        <a:buFont typeface="Arial"/>
        <a:buChar char="•"/>
        <a:tabLst/>
        <a:defRPr sz="1800" b="0" i="0" u="none" strike="noStrike" cap="none" spc="0" baseline="0">
          <a:solidFill>
            <a:schemeClr val="accent4"/>
          </a:solidFill>
          <a:uFillTx/>
          <a:latin typeface="+mn-lt"/>
          <a:ea typeface="+mn-ea"/>
          <a:cs typeface="+mn-cs"/>
          <a:sym typeface="Arial"/>
        </a:defRPr>
      </a:lvl8pPr>
      <a:lvl9pPr marL="3886200" marR="0" indent="-228600" algn="l" defTabSz="914400" rtl="0" latinLnBrk="0">
        <a:lnSpc>
          <a:spcPct val="130000"/>
        </a:lnSpc>
        <a:spcBef>
          <a:spcPts val="600"/>
        </a:spcBef>
        <a:spcAft>
          <a:spcPts val="0"/>
        </a:spcAft>
        <a:buClr>
          <a:schemeClr val="accent1"/>
        </a:buClr>
        <a:buSzPct val="100000"/>
        <a:buFont typeface="Arial"/>
        <a:buChar char="•"/>
        <a:tabLst/>
        <a:defRPr sz="1800" b="0" i="0" u="none" strike="noStrike" cap="none" spc="0" baseline="0">
          <a:solidFill>
            <a:schemeClr val="accent4"/>
          </a:solidFill>
          <a:uFillTx/>
          <a:latin typeface="+mn-lt"/>
          <a:ea typeface="+mn-ea"/>
          <a:cs typeface="+mn-cs"/>
          <a:sym typeface="Arial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t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t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resentation Title"/>
          <p:cNvSpPr txBox="1">
            <a:spLocks noGrp="1"/>
          </p:cNvSpPr>
          <p:nvPr>
            <p:ph type="title"/>
          </p:nvPr>
        </p:nvSpPr>
        <p:spPr>
          <a:xfrm>
            <a:off x="658368" y="1490472"/>
            <a:ext cx="6638543" cy="2386584"/>
          </a:xfrm>
          <a:prstGeom prst="rect">
            <a:avLst/>
          </a:prstGeom>
        </p:spPr>
        <p:txBody>
          <a:bodyPr/>
          <a:lstStyle>
            <a:lvl1pPr>
              <a:defRPr sz="4800"/>
            </a:lvl1pPr>
          </a:lstStyle>
          <a:p>
            <a:r>
              <a:t>Analysis of Diamond Data Set</a:t>
            </a:r>
          </a:p>
        </p:txBody>
      </p:sp>
      <p:sp>
        <p:nvSpPr>
          <p:cNvPr id="154" name="Sub-topic"/>
          <p:cNvSpPr txBox="1">
            <a:spLocks noGrp="1"/>
          </p:cNvSpPr>
          <p:nvPr>
            <p:ph type="body" sz="quarter" idx="1"/>
          </p:nvPr>
        </p:nvSpPr>
        <p:spPr>
          <a:xfrm>
            <a:off x="658368" y="3968496"/>
            <a:ext cx="6638543" cy="1650382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defTabSz="685800">
              <a:spcBef>
                <a:spcPts val="400"/>
              </a:spcBef>
              <a:defRPr sz="2100"/>
            </a:pPr>
            <a:r>
              <a:rPr dirty="0"/>
              <a:t>Geeta Sowmya </a:t>
            </a:r>
            <a:r>
              <a:rPr dirty="0" err="1"/>
              <a:t>Chethi</a:t>
            </a:r>
            <a:endParaRPr dirty="0"/>
          </a:p>
          <a:p>
            <a:pPr defTabSz="685800">
              <a:spcBef>
                <a:spcPts val="400"/>
              </a:spcBef>
              <a:defRPr sz="2100"/>
            </a:pPr>
            <a:r>
              <a:rPr dirty="0"/>
              <a:t>Ayushi Daksh</a:t>
            </a:r>
          </a:p>
          <a:p>
            <a:pPr defTabSz="685800">
              <a:spcBef>
                <a:spcPts val="400"/>
              </a:spcBef>
              <a:defRPr sz="2100"/>
            </a:pPr>
            <a:r>
              <a:rPr dirty="0"/>
              <a:t>Ram Kashyap </a:t>
            </a:r>
            <a:r>
              <a:rPr dirty="0" err="1"/>
              <a:t>Cherukumilli</a:t>
            </a:r>
            <a:br>
              <a:rPr dirty="0"/>
            </a:br>
            <a:r>
              <a:rPr dirty="0"/>
              <a:t>Shivani Beth</a:t>
            </a:r>
            <a:r>
              <a:rPr lang="en-IN" dirty="0" err="1"/>
              <a:t>i</a:t>
            </a:r>
            <a:endParaRPr dirty="0"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Penalized Linear Regression - LASSO"/>
          <p:cNvSpPr txBox="1">
            <a:spLocks noGrp="1"/>
          </p:cNvSpPr>
          <p:nvPr>
            <p:ph type="title"/>
          </p:nvPr>
        </p:nvSpPr>
        <p:spPr>
          <a:xfrm>
            <a:off x="531277" y="986819"/>
            <a:ext cx="10515602" cy="491564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</a:lstStyle>
          <a:p>
            <a:r>
              <a:rPr dirty="0"/>
              <a:t>Penalized Linear Regression - LASSO</a:t>
            </a:r>
          </a:p>
        </p:txBody>
      </p:sp>
      <p:sp>
        <p:nvSpPr>
          <p:cNvPr id="188" name="Least Absolute Shrinkage and Selection Operator…"/>
          <p:cNvSpPr txBox="1">
            <a:spLocks noGrp="1"/>
          </p:cNvSpPr>
          <p:nvPr>
            <p:ph type="body" sz="half" idx="1"/>
          </p:nvPr>
        </p:nvSpPr>
        <p:spPr>
          <a:xfrm>
            <a:off x="531277" y="1490956"/>
            <a:ext cx="6281059" cy="4417253"/>
          </a:xfrm>
          <a:prstGeom prst="rect">
            <a:avLst/>
          </a:prstGeom>
        </p:spPr>
        <p:txBody>
          <a:bodyPr/>
          <a:lstStyle/>
          <a:p>
            <a:pPr>
              <a:defRPr sz="1500"/>
            </a:pPr>
            <a:r>
              <a:rPr dirty="0"/>
              <a:t>Least Absolute Shrinkage and Selection Operator</a:t>
            </a:r>
          </a:p>
          <a:p>
            <a:pPr>
              <a:defRPr sz="1500"/>
            </a:pPr>
            <a:r>
              <a:rPr dirty="0"/>
              <a:t>Shrinkage is achieved by penalizing the model with penalty term </a:t>
            </a:r>
          </a:p>
          <a:p>
            <a:pPr marL="0" lvl="1" indent="228600">
              <a:buClrTx/>
              <a:buSzTx/>
              <a:buFontTx/>
              <a:buNone/>
              <a:defRPr sz="1500"/>
            </a:pPr>
            <a:r>
              <a:rPr dirty="0">
                <a:solidFill>
                  <a:srgbClr val="852A2F"/>
                </a:solidFill>
              </a:rPr>
              <a:t>L1-norm</a:t>
            </a:r>
            <a:r>
              <a:rPr dirty="0"/>
              <a:t> (sum of absolute coefficients).</a:t>
            </a:r>
          </a:p>
          <a:p>
            <a:pPr>
              <a:defRPr sz="1500"/>
            </a:pPr>
            <a:r>
              <a:rPr dirty="0"/>
              <a:t>Amount of penalty is tuned using constant term </a:t>
            </a:r>
            <a:r>
              <a:rPr dirty="0" err="1"/>
              <a:t>λ</a:t>
            </a:r>
            <a:r>
              <a:rPr dirty="0"/>
              <a:t>.</a:t>
            </a:r>
          </a:p>
          <a:p>
            <a:pPr>
              <a:defRPr sz="1500"/>
            </a:pPr>
            <a:r>
              <a:rPr dirty="0"/>
              <a:t>Sometimes coefficients are shrunken exactly to 0, this acts as subset selection for reducing predictors to reduce model complexity.</a:t>
            </a:r>
          </a:p>
          <a:p>
            <a:pPr>
              <a:defRPr sz="1500"/>
            </a:pPr>
            <a:r>
              <a:rPr dirty="0"/>
              <a:t>The best value of </a:t>
            </a:r>
            <a:r>
              <a:rPr dirty="0" err="1"/>
              <a:t>λ</a:t>
            </a:r>
            <a:r>
              <a:rPr dirty="0"/>
              <a:t> is the one that minimizes the cross-validation prediction error. It is determined using </a:t>
            </a:r>
            <a:r>
              <a:rPr dirty="0" err="1"/>
              <a:t>cv.glmnet</a:t>
            </a:r>
            <a:r>
              <a:rPr dirty="0"/>
              <a:t>().</a:t>
            </a:r>
          </a:p>
          <a:p>
            <a:pPr>
              <a:defRPr sz="1500"/>
            </a:pPr>
            <a:r>
              <a:rPr dirty="0"/>
              <a:t>After getting the best </a:t>
            </a:r>
            <a:r>
              <a:rPr dirty="0" err="1"/>
              <a:t>λ</a:t>
            </a:r>
            <a:r>
              <a:rPr dirty="0"/>
              <a:t>, we  fit a ridge regression model using that </a:t>
            </a:r>
            <a:r>
              <a:rPr dirty="0" err="1"/>
              <a:t>λ</a:t>
            </a:r>
            <a:r>
              <a:rPr dirty="0"/>
              <a:t> value and predict train and test MSE.</a:t>
            </a:r>
          </a:p>
        </p:txBody>
      </p:sp>
      <p:sp>
        <p:nvSpPr>
          <p:cNvPr id="189" name="Best λ : 33.26595…"/>
          <p:cNvSpPr txBox="1"/>
          <p:nvPr/>
        </p:nvSpPr>
        <p:spPr>
          <a:xfrm>
            <a:off x="9328307" y="1079701"/>
            <a:ext cx="2428617" cy="20784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norm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  <a:defRPr sz="1400"/>
            </a:pPr>
            <a:r>
              <a:rPr>
                <a:solidFill>
                  <a:srgbClr val="852A2F"/>
                </a:solidFill>
              </a:rPr>
              <a:t>Best λ</a:t>
            </a:r>
            <a:r>
              <a:rPr b="1">
                <a:solidFill>
                  <a:srgbClr val="852A2F"/>
                </a:solidFill>
              </a:rPr>
              <a:t> : </a:t>
            </a:r>
            <a:r>
              <a:rPr>
                <a:solidFill>
                  <a:srgbClr val="535353"/>
                </a:solidFill>
              </a:rPr>
              <a:t>33.26595</a:t>
            </a:r>
          </a:p>
          <a:p>
            <a:pPr>
              <a:lnSpc>
                <a:spcPct val="130000"/>
              </a:lnSpc>
              <a:spcBef>
                <a:spcPts val="600"/>
              </a:spcBef>
              <a:defRPr sz="1400">
                <a:solidFill>
                  <a:srgbClr val="852A2F"/>
                </a:solidFill>
              </a:defRPr>
            </a:pPr>
            <a:r>
              <a:t>Train MSE : </a:t>
            </a:r>
            <a:r>
              <a:rPr>
                <a:solidFill>
                  <a:srgbClr val="535353"/>
                </a:solidFill>
              </a:rPr>
              <a:t>604506.6</a:t>
            </a:r>
          </a:p>
          <a:p>
            <a:pPr>
              <a:lnSpc>
                <a:spcPct val="130000"/>
              </a:lnSpc>
              <a:spcBef>
                <a:spcPts val="600"/>
              </a:spcBef>
              <a:defRPr sz="1400"/>
            </a:pPr>
            <a:r>
              <a:rPr>
                <a:solidFill>
                  <a:srgbClr val="852A2F"/>
                </a:solidFill>
              </a:rPr>
              <a:t>Test MSE : </a:t>
            </a:r>
            <a:r>
              <a:rPr>
                <a:solidFill>
                  <a:srgbClr val="535353"/>
                </a:solidFill>
              </a:rPr>
              <a:t>599609.9</a:t>
            </a:r>
            <a:endParaRPr>
              <a:solidFill>
                <a:srgbClr val="852A2F"/>
              </a:solidFill>
            </a:endParaRPr>
          </a:p>
          <a:p>
            <a:pPr>
              <a:lnSpc>
                <a:spcPct val="130000"/>
              </a:lnSpc>
              <a:spcBef>
                <a:spcPts val="600"/>
              </a:spcBef>
              <a:defRPr sz="1400"/>
            </a:pPr>
            <a:r>
              <a:rPr>
                <a:solidFill>
                  <a:srgbClr val="852A2F"/>
                </a:solidFill>
              </a:rPr>
              <a:t>Predictor Importance</a:t>
            </a:r>
          </a:p>
          <a:p>
            <a:pPr>
              <a:lnSpc>
                <a:spcPct val="130000"/>
              </a:lnSpc>
              <a:spcBef>
                <a:spcPts val="600"/>
              </a:spcBef>
              <a:defRPr sz="1400">
                <a:solidFill>
                  <a:srgbClr val="535353"/>
                </a:solidFill>
              </a:defRPr>
            </a:pPr>
            <a:r>
              <a:rPr>
                <a:solidFill>
                  <a:srgbClr val="852A2F"/>
                </a:solidFill>
              </a:rPr>
              <a:t>c</a:t>
            </a:r>
            <a:r>
              <a:t>arat &gt; clarity &gt; color &gt; cut &gt; depth</a:t>
            </a:r>
          </a:p>
        </p:txBody>
      </p:sp>
      <p:pic>
        <p:nvPicPr>
          <p:cNvPr id="19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332" y="5156091"/>
            <a:ext cx="4690426" cy="1650150"/>
          </a:xfrm>
          <a:prstGeom prst="rect">
            <a:avLst/>
          </a:prstGeom>
          <a:ln w="12700">
            <a:miter lim="400000"/>
          </a:ln>
        </p:spPr>
      </p:pic>
      <p:pic>
        <p:nvPicPr>
          <p:cNvPr id="191" name="Image" descr="Image"/>
          <p:cNvPicPr>
            <a:picLocks/>
          </p:cNvPicPr>
          <p:nvPr/>
        </p:nvPicPr>
        <p:blipFill>
          <a:blip r:embed="rId3"/>
          <a:srcRect r="87977" b="42354"/>
          <a:stretch>
            <a:fillRect/>
          </a:stretch>
        </p:blipFill>
        <p:spPr>
          <a:xfrm>
            <a:off x="7077927" y="1086637"/>
            <a:ext cx="1984789" cy="1803079"/>
          </a:xfrm>
          <a:prstGeom prst="rect">
            <a:avLst/>
          </a:prstGeom>
          <a:ln w="12700">
            <a:miter lim="400000"/>
          </a:ln>
        </p:spPr>
      </p:pic>
      <p:pic>
        <p:nvPicPr>
          <p:cNvPr id="192" name="Image" descr="Image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6900260" y="3070956"/>
            <a:ext cx="4800601" cy="339604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Regression Tree"/>
          <p:cNvSpPr txBox="1">
            <a:spLocks noGrp="1"/>
          </p:cNvSpPr>
          <p:nvPr>
            <p:ph type="title"/>
          </p:nvPr>
        </p:nvSpPr>
        <p:spPr>
          <a:xfrm>
            <a:off x="578775" y="1034117"/>
            <a:ext cx="10515602" cy="491564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</a:lstStyle>
          <a:p>
            <a:r>
              <a:t>Regression Tree</a:t>
            </a:r>
          </a:p>
        </p:txBody>
      </p:sp>
      <p:sp>
        <p:nvSpPr>
          <p:cNvPr id="195" name="Regression Tree is used to partition the data into small subgroups and then fit simple model for each subgroup.…"/>
          <p:cNvSpPr txBox="1">
            <a:spLocks noGrp="1"/>
          </p:cNvSpPr>
          <p:nvPr>
            <p:ph type="body" sz="half" idx="1"/>
          </p:nvPr>
        </p:nvSpPr>
        <p:spPr>
          <a:xfrm>
            <a:off x="531381" y="1610213"/>
            <a:ext cx="6281059" cy="4417253"/>
          </a:xfrm>
          <a:prstGeom prst="rect">
            <a:avLst/>
          </a:prstGeom>
        </p:spPr>
        <p:txBody>
          <a:bodyPr/>
          <a:lstStyle/>
          <a:p>
            <a:pPr>
              <a:defRPr sz="1500"/>
            </a:pPr>
            <a:r>
              <a:rPr dirty="0"/>
              <a:t>Regression Tree is used to partition the data into small subgroups and then fit simple model for each subgroup.</a:t>
            </a:r>
          </a:p>
          <a:p>
            <a:pPr>
              <a:defRPr sz="1500"/>
            </a:pPr>
            <a:r>
              <a:rPr dirty="0"/>
              <a:t>Fit a regression tree using </a:t>
            </a:r>
            <a:r>
              <a:rPr dirty="0" err="1"/>
              <a:t>rpart</a:t>
            </a:r>
            <a:r>
              <a:rPr dirty="0"/>
              <a:t>() with method = “</a:t>
            </a:r>
            <a:r>
              <a:rPr dirty="0" err="1"/>
              <a:t>anova</a:t>
            </a:r>
            <a:r>
              <a:rPr dirty="0"/>
              <a:t>”</a:t>
            </a:r>
          </a:p>
          <a:p>
            <a:pPr>
              <a:defRPr sz="1500"/>
            </a:pPr>
            <a:r>
              <a:rPr dirty="0"/>
              <a:t>From the fitted model, get the best complexity parameter (cp) value. Best cp is the one with least cross validation error (</a:t>
            </a:r>
            <a:r>
              <a:rPr dirty="0" err="1"/>
              <a:t>xerror</a:t>
            </a:r>
            <a:r>
              <a:rPr dirty="0"/>
              <a:t>).</a:t>
            </a:r>
          </a:p>
          <a:p>
            <a:pPr>
              <a:defRPr sz="1500"/>
            </a:pPr>
            <a:r>
              <a:rPr dirty="0"/>
              <a:t>Then we use this cp to get a pruned tree with less number of predictors than the full tree. Pruning is done to avoid overfitting.</a:t>
            </a:r>
          </a:p>
          <a:p>
            <a:pPr>
              <a:defRPr sz="1500"/>
            </a:pPr>
            <a:r>
              <a:rPr dirty="0"/>
              <a:t>Sometimes pruned tree is same as full tree with all predictors.</a:t>
            </a:r>
          </a:p>
        </p:txBody>
      </p:sp>
      <p:sp>
        <p:nvSpPr>
          <p:cNvPr id="196" name="Best cp : 0.01…"/>
          <p:cNvSpPr txBox="1"/>
          <p:nvPr/>
        </p:nvSpPr>
        <p:spPr>
          <a:xfrm>
            <a:off x="8073488" y="1079701"/>
            <a:ext cx="3920404" cy="12711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normAutofit/>
          </a:bodyPr>
          <a:lstStyle/>
          <a:p>
            <a:pPr defTabSz="896111">
              <a:lnSpc>
                <a:spcPct val="130000"/>
              </a:lnSpc>
              <a:spcBef>
                <a:spcPts val="500"/>
              </a:spcBef>
              <a:defRPr sz="1372"/>
            </a:pPr>
            <a:r>
              <a:rPr>
                <a:solidFill>
                  <a:srgbClr val="852A2F"/>
                </a:solidFill>
              </a:rPr>
              <a:t>Best cp</a:t>
            </a:r>
            <a:r>
              <a:rPr b="1">
                <a:solidFill>
                  <a:srgbClr val="852A2F"/>
                </a:solidFill>
              </a:rPr>
              <a:t> : </a:t>
            </a:r>
            <a:r>
              <a:rPr>
                <a:solidFill>
                  <a:srgbClr val="535353"/>
                </a:solidFill>
              </a:rPr>
              <a:t>0.01</a:t>
            </a:r>
          </a:p>
          <a:p>
            <a:pPr defTabSz="896111">
              <a:lnSpc>
                <a:spcPct val="130000"/>
              </a:lnSpc>
              <a:spcBef>
                <a:spcPts val="500"/>
              </a:spcBef>
              <a:defRPr sz="1372">
                <a:solidFill>
                  <a:srgbClr val="852A2F"/>
                </a:solidFill>
              </a:defRPr>
            </a:pPr>
            <a:r>
              <a:t>Train MSE : </a:t>
            </a:r>
            <a:r>
              <a:rPr>
                <a:solidFill>
                  <a:srgbClr val="535353"/>
                </a:solidFill>
              </a:rPr>
              <a:t>694893.6</a:t>
            </a:r>
          </a:p>
          <a:p>
            <a:pPr defTabSz="896111">
              <a:lnSpc>
                <a:spcPct val="130000"/>
              </a:lnSpc>
              <a:spcBef>
                <a:spcPts val="500"/>
              </a:spcBef>
              <a:defRPr sz="1372"/>
            </a:pPr>
            <a:r>
              <a:rPr>
                <a:solidFill>
                  <a:srgbClr val="852A2F"/>
                </a:solidFill>
              </a:rPr>
              <a:t>Test MSE : </a:t>
            </a:r>
            <a:r>
              <a:rPr>
                <a:solidFill>
                  <a:srgbClr val="535353"/>
                </a:solidFill>
              </a:rPr>
              <a:t>692470.4</a:t>
            </a:r>
            <a:endParaRPr>
              <a:solidFill>
                <a:srgbClr val="852A2F"/>
              </a:solidFill>
            </a:endParaRPr>
          </a:p>
        </p:txBody>
      </p:sp>
      <p:pic>
        <p:nvPicPr>
          <p:cNvPr id="197" name="Image" descr="Image"/>
          <p:cNvPicPr>
            <a:picLocks/>
          </p:cNvPicPr>
          <p:nvPr/>
        </p:nvPicPr>
        <p:blipFill>
          <a:blip r:embed="rId2"/>
          <a:srcRect l="11568"/>
          <a:stretch>
            <a:fillRect/>
          </a:stretch>
        </p:blipFill>
        <p:spPr>
          <a:xfrm>
            <a:off x="775598" y="4317811"/>
            <a:ext cx="4996849" cy="2166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198" name="Image" descr="Image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550543" y="2162977"/>
            <a:ext cx="5363576" cy="441725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1DE22-4D9A-38BA-2B67-DC4D77EEE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927" y="1499616"/>
            <a:ext cx="9997909" cy="590932"/>
          </a:xfrm>
        </p:spPr>
        <p:txBody>
          <a:bodyPr>
            <a:normAutofit/>
          </a:bodyPr>
          <a:lstStyle/>
          <a:p>
            <a:r>
              <a:rPr lang="en-IN" dirty="0"/>
              <a:t>Bootstrap approach for estimating coefficients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231FBF-A8CA-BA82-ACD6-F871BFF17F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6927" y="2368297"/>
            <a:ext cx="9997909" cy="3680812"/>
          </a:xfrm>
        </p:spPr>
        <p:txBody>
          <a:bodyPr>
            <a:normAutofit fontScale="92500" lnSpcReduction="20000"/>
          </a:bodyPr>
          <a:lstStyle/>
          <a:p>
            <a:r>
              <a:rPr lang="en-IN" sz="1900" b="0" i="0" dirty="0">
                <a:solidFill>
                  <a:srgbClr val="292929"/>
                </a:solidFill>
                <a:effectLst/>
              </a:rPr>
              <a:t>Bootstrap is a method of random sampling with replacement.</a:t>
            </a:r>
          </a:p>
          <a:p>
            <a:r>
              <a:rPr lang="en-IN" sz="1900" dirty="0">
                <a:solidFill>
                  <a:srgbClr val="292929"/>
                </a:solidFill>
              </a:rPr>
              <a:t>It is a </a:t>
            </a:r>
            <a:r>
              <a:rPr lang="en-IN" sz="1900" b="0" i="0" dirty="0">
                <a:solidFill>
                  <a:srgbClr val="292929"/>
                </a:solidFill>
                <a:effectLst/>
              </a:rPr>
              <a:t>simple yet powerful approach for checking the stability of regression coefficients.</a:t>
            </a:r>
            <a:endParaRPr lang="en-IN" sz="1900" dirty="0">
              <a:solidFill>
                <a:srgbClr val="292929"/>
              </a:solidFill>
            </a:endParaRPr>
          </a:p>
          <a:p>
            <a:r>
              <a:rPr lang="en-IN" sz="1900" dirty="0"/>
              <a:t>Bootstrap samples the data with replacement and estimate the coefficients to decipher how extreme would it be.</a:t>
            </a:r>
          </a:p>
          <a:p>
            <a:r>
              <a:rPr lang="en-IN" sz="1900" dirty="0"/>
              <a:t>It takes the observations and resamples with replacement for some amount of trials and then runs the regression model and saves the coefficients.</a:t>
            </a:r>
          </a:p>
          <a:p>
            <a:r>
              <a:rPr lang="en-IN" sz="1900" dirty="0"/>
              <a:t>The average of these coefficients is taken and then compared with other models that we have previously obtained.</a:t>
            </a:r>
          </a:p>
          <a:p>
            <a:r>
              <a:rPr lang="en-IN" sz="1900" dirty="0"/>
              <a:t>Bootstrap is helpful when we have doubts about the distribution of the data arrived from, or want to check the stability of the coefficients.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40972942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ACD71A-0873-55F0-DFC4-F3118A8CB3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926" y="981208"/>
            <a:ext cx="10710673" cy="590932"/>
          </a:xfrm>
        </p:spPr>
        <p:txBody>
          <a:bodyPr>
            <a:normAutofit/>
          </a:bodyPr>
          <a:lstStyle/>
          <a:p>
            <a:r>
              <a:rPr lang="en-IN" dirty="0"/>
              <a:t>Bootstrapping using linear regression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BCE577-598D-DC4C-1622-B448FED5710C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566927" y="2185416"/>
            <a:ext cx="10710673" cy="3968249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673585-28E0-3218-8A3F-DBEE6CDBF8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925" y="1572140"/>
            <a:ext cx="10710673" cy="5099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920569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>
            <a:extLst>
              <a:ext uri="{FF2B5EF4-FFF2-40B4-BE49-F238E27FC236}">
                <a16:creationId xmlns:a16="http://schemas.microsoft.com/office/drawing/2014/main" id="{6EFFE0B3-6566-3F48-9291-A6A8E30E2D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928" y="1499616"/>
            <a:ext cx="6951472" cy="590931"/>
          </a:xfrm>
        </p:spPr>
        <p:txBody>
          <a:bodyPr/>
          <a:lstStyle/>
          <a:p>
            <a:r>
              <a:rPr lang="en-US" dirty="0"/>
              <a:t>Random Forest Regression</a:t>
            </a:r>
          </a:p>
        </p:txBody>
      </p:sp>
      <p:sp>
        <p:nvSpPr>
          <p:cNvPr id="5" name="Slide Text">
            <a:extLst>
              <a:ext uri="{FF2B5EF4-FFF2-40B4-BE49-F238E27FC236}">
                <a16:creationId xmlns:a16="http://schemas.microsoft.com/office/drawing/2014/main" id="{C69252C7-A6C4-2849-AD0F-63A6BD9AFA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6927" y="1960333"/>
            <a:ext cx="10251128" cy="4440467"/>
          </a:xfrm>
        </p:spPr>
        <p:txBody>
          <a:bodyPr/>
          <a:lstStyle/>
          <a:p>
            <a:r>
              <a:rPr lang="en-US" dirty="0"/>
              <a:t>Random Forest is an ensemble of decision trees i.e. numerous trees are ordered in a certain “random” fashion so as to form a random forest.</a:t>
            </a:r>
          </a:p>
          <a:p>
            <a:r>
              <a:rPr lang="en-US" dirty="0"/>
              <a:t>Every tree in RF is generated from a distinct sample of rows at each node , a distinct sample of features is being selected for splitting.</a:t>
            </a:r>
          </a:p>
          <a:p>
            <a:r>
              <a:rPr lang="en-US" dirty="0"/>
              <a:t>The average of these predictions are then used to produce a single result.</a:t>
            </a:r>
          </a:p>
          <a:p>
            <a:r>
              <a:rPr lang="en-US" dirty="0"/>
              <a:t>The “averaging” aspect makes a RF better than single decision tree, hence it improves its accuracy and reduces overfitting.</a:t>
            </a:r>
          </a:p>
          <a:p>
            <a:r>
              <a:rPr lang="en-IN" dirty="0"/>
              <a:t>The Random Forest Regressor is unable of identifying patterns that would allow it to extrapolate values outside of the training set. </a:t>
            </a:r>
          </a:p>
          <a:p>
            <a:r>
              <a:rPr lang="en-IN" dirty="0"/>
              <a:t>The regressor makes the assumption that in this situation, the prediction will be close to the highest value in the training set.</a:t>
            </a:r>
            <a:endParaRPr lang="en-US" dirty="0"/>
          </a:p>
          <a:p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6806505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18D57-3BC1-6091-22B6-517DB20BA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Random Forest implementation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628E34-C515-FF1A-BE6F-17455651D2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4363" y="2185988"/>
            <a:ext cx="4951828" cy="42992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FDF9AD1-3D0D-8E1B-7CD9-81F4BC1546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926" y="2185415"/>
            <a:ext cx="5060151" cy="4299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184047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2DEC7-CA83-6EC0-2AA0-4D10D7F8D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927" y="1152375"/>
            <a:ext cx="6951473" cy="590932"/>
          </a:xfrm>
        </p:spPr>
        <p:txBody>
          <a:bodyPr>
            <a:normAutofit/>
          </a:bodyPr>
          <a:lstStyle/>
          <a:p>
            <a:r>
              <a:rPr lang="en-US" sz="2800" dirty="0"/>
              <a:t>Model Comparison Metrics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03351E19-92B7-1636-1D6D-522E65548F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1746379"/>
              </p:ext>
            </p:extLst>
          </p:nvPr>
        </p:nvGraphicFramePr>
        <p:xfrm>
          <a:off x="1465162" y="2301162"/>
          <a:ext cx="9261675" cy="31505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23281">
                  <a:extLst>
                    <a:ext uri="{9D8B030D-6E8A-4147-A177-3AD203B41FA5}">
                      <a16:colId xmlns:a16="http://schemas.microsoft.com/office/drawing/2014/main" val="557570330"/>
                    </a:ext>
                  </a:extLst>
                </a:gridCol>
                <a:gridCol w="3298785">
                  <a:extLst>
                    <a:ext uri="{9D8B030D-6E8A-4147-A177-3AD203B41FA5}">
                      <a16:colId xmlns:a16="http://schemas.microsoft.com/office/drawing/2014/main" val="247380231"/>
                    </a:ext>
                  </a:extLst>
                </a:gridCol>
                <a:gridCol w="3439609">
                  <a:extLst>
                    <a:ext uri="{9D8B030D-6E8A-4147-A177-3AD203B41FA5}">
                      <a16:colId xmlns:a16="http://schemas.microsoft.com/office/drawing/2014/main" val="3032884889"/>
                    </a:ext>
                  </a:extLst>
                </a:gridCol>
              </a:tblGrid>
              <a:tr h="525086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Model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Train MSE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Test MSE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95322922"/>
                  </a:ext>
                </a:extLst>
              </a:tr>
              <a:tr h="52508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Linear Regression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596245.3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593280.4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3002283"/>
                  </a:ext>
                </a:extLst>
              </a:tr>
              <a:tr h="52508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Ridge Regression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677572.2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668929.1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0333955"/>
                  </a:ext>
                </a:extLst>
              </a:tr>
              <a:tr h="52508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LASSO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604506.6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599609.9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0409061"/>
                  </a:ext>
                </a:extLst>
              </a:tr>
              <a:tr h="52508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Regression Tree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694893.6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692470.4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8028964"/>
                  </a:ext>
                </a:extLst>
              </a:tr>
              <a:tr h="52508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Random Forest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138480.1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138636.5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087925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77564490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A1E7A6-5639-DB4F-CC1D-1B34A752A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927" y="1131753"/>
            <a:ext cx="8535032" cy="590932"/>
          </a:xfrm>
        </p:spPr>
        <p:txBody>
          <a:bodyPr>
            <a:normAutofit/>
          </a:bodyPr>
          <a:lstStyle/>
          <a:p>
            <a:r>
              <a:rPr lang="en-US" sz="3200" dirty="0"/>
              <a:t>Conclusion and Recommendations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1E9798-6069-55CA-D024-E0B44BED07B4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566927" y="1859319"/>
            <a:ext cx="10602821" cy="423538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From comparison of different models, we observe that Random Forest has the least Train and Test MSE and therefore we can conclude that it is the best model.</a:t>
            </a:r>
          </a:p>
          <a:p>
            <a:r>
              <a:rPr lang="en-US" dirty="0"/>
              <a:t>Regression Tree performs the worst among all models as it has the maximum train and Test MSE which looks right since single tree model are usually highly unstable and a poor predictor. Bagging Regression Tree makes the prediction more effective.</a:t>
            </a:r>
          </a:p>
          <a:p>
            <a:r>
              <a:rPr lang="en-US" dirty="0"/>
              <a:t>Linear Regression with no penalization performs better than linear models with penalty – ridge and LASSO.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b="1" dirty="0">
                <a:solidFill>
                  <a:schemeClr val="accent1"/>
                </a:solidFill>
              </a:rPr>
              <a:t>References:</a:t>
            </a:r>
          </a:p>
          <a:p>
            <a:r>
              <a:rPr lang="en-US" b="1" dirty="0"/>
              <a:t>Dataset: </a:t>
            </a:r>
            <a:r>
              <a:rPr lang="en-US" dirty="0"/>
              <a:t>https://</a:t>
            </a:r>
            <a:r>
              <a:rPr lang="en-US" dirty="0" err="1"/>
              <a:t>www.openml.org</a:t>
            </a:r>
            <a:r>
              <a:rPr lang="en-US" dirty="0"/>
              <a:t>/</a:t>
            </a:r>
            <a:r>
              <a:rPr lang="en-US" dirty="0" err="1"/>
              <a:t>search?type</a:t>
            </a:r>
            <a:r>
              <a:rPr lang="en-US" dirty="0"/>
              <a:t>=</a:t>
            </a:r>
            <a:r>
              <a:rPr lang="en-US" dirty="0" err="1"/>
              <a:t>data&amp;sort</a:t>
            </a:r>
            <a:r>
              <a:rPr lang="en-US" dirty="0"/>
              <a:t>=</a:t>
            </a:r>
            <a:r>
              <a:rPr lang="en-US" dirty="0" err="1"/>
              <a:t>runs&amp;id</a:t>
            </a:r>
            <a:r>
              <a:rPr lang="en-US" dirty="0"/>
              <a:t>=42225&amp;status=active</a:t>
            </a:r>
          </a:p>
          <a:p>
            <a:r>
              <a:rPr lang="en-US" b="1" dirty="0" err="1"/>
              <a:t>Github</a:t>
            </a:r>
            <a:r>
              <a:rPr lang="en-US" dirty="0"/>
              <a:t>: https://github.com/raamkashyap/Analysis-Of-Diamond-Dataset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2635203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07C658-486F-993D-92DD-E3B48C97D4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9438" y="2848853"/>
            <a:ext cx="6951473" cy="590932"/>
          </a:xfrm>
        </p:spPr>
        <p:txBody>
          <a:bodyPr>
            <a:noAutofit/>
          </a:bodyPr>
          <a:lstStyle/>
          <a:p>
            <a:r>
              <a:rPr lang="en-US" sz="4000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734997749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Footer Placeholder 4"/>
          <p:cNvSpPr txBox="1">
            <a:spLocks noGrp="1"/>
          </p:cNvSpPr>
          <p:nvPr>
            <p:ph type="sldNum" sz="quarter" idx="4294967295"/>
          </p:nvPr>
        </p:nvSpPr>
        <p:spPr>
          <a:xfrm>
            <a:off x="10835824" y="6345640"/>
            <a:ext cx="217150" cy="31339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</a:t>
            </a:fld>
            <a:endParaRPr/>
          </a:p>
        </p:txBody>
      </p:sp>
      <p:sp>
        <p:nvSpPr>
          <p:cNvPr id="151" name="Slide Title"/>
          <p:cNvSpPr txBox="1">
            <a:spLocks noGrp="1"/>
          </p:cNvSpPr>
          <p:nvPr>
            <p:ph type="title"/>
          </p:nvPr>
        </p:nvSpPr>
        <p:spPr>
          <a:xfrm>
            <a:off x="353176" y="1089698"/>
            <a:ext cx="1314591" cy="456557"/>
          </a:xfrm>
          <a:prstGeom prst="rect">
            <a:avLst/>
          </a:prstGeom>
        </p:spPr>
        <p:txBody>
          <a:bodyPr/>
          <a:lstStyle>
            <a:lvl1pPr defTabSz="585215">
              <a:defRPr sz="2300"/>
            </a:lvl1pPr>
          </a:lstStyle>
          <a:p>
            <a:r>
              <a:t>Objective </a:t>
            </a:r>
          </a:p>
        </p:txBody>
      </p:sp>
      <p:sp>
        <p:nvSpPr>
          <p:cNvPr id="152" name="Slide Text"/>
          <p:cNvSpPr txBox="1">
            <a:spLocks noGrp="1"/>
          </p:cNvSpPr>
          <p:nvPr>
            <p:ph type="body" sz="half" idx="1"/>
          </p:nvPr>
        </p:nvSpPr>
        <p:spPr>
          <a:xfrm>
            <a:off x="405748" y="2051081"/>
            <a:ext cx="4504827" cy="4408490"/>
          </a:xfrm>
          <a:prstGeom prst="rect">
            <a:avLst/>
          </a:prstGeom>
        </p:spPr>
        <p:txBody>
          <a:bodyPr/>
          <a:lstStyle/>
          <a:p>
            <a:r>
              <a:t>Predict the Price of Diamond based on the predictors of the diamond.</a:t>
            </a:r>
          </a:p>
          <a:p>
            <a:r>
              <a:t>Decide most important features that determine the Price of the Diamond.</a:t>
            </a:r>
          </a:p>
          <a:p>
            <a:r>
              <a:t>This Dataset has 6 numeric variables </a:t>
            </a:r>
            <a:br/>
            <a:r>
              <a:t>carat, x, y, z depth, table.</a:t>
            </a:r>
          </a:p>
          <a:p>
            <a:r>
              <a:t>Three categorical variables</a:t>
            </a:r>
            <a:br/>
            <a:r>
              <a:t>cut, color, clarity.</a:t>
            </a:r>
          </a:p>
          <a:p>
            <a:r>
              <a:t>54000 records in the dataset.</a:t>
            </a:r>
          </a:p>
        </p:txBody>
      </p:sp>
      <p:sp>
        <p:nvSpPr>
          <p:cNvPr id="153" name="Slide Title"/>
          <p:cNvSpPr txBox="1"/>
          <p:nvPr/>
        </p:nvSpPr>
        <p:spPr>
          <a:xfrm>
            <a:off x="8159176" y="932045"/>
            <a:ext cx="1314590" cy="4565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 anchor="b">
            <a:normAutofit/>
          </a:bodyPr>
          <a:lstStyle>
            <a:lvl1pPr defTabSz="658368">
              <a:lnSpc>
                <a:spcPct val="90000"/>
              </a:lnSpc>
              <a:defRPr sz="2500">
                <a:solidFill>
                  <a:schemeClr val="accent1"/>
                </a:solidFill>
              </a:defRPr>
            </a:lvl1pPr>
          </a:lstStyle>
          <a:p>
            <a:r>
              <a:rPr dirty="0"/>
              <a:t>Dataset </a:t>
            </a:r>
          </a:p>
        </p:txBody>
      </p:sp>
      <p:graphicFrame>
        <p:nvGraphicFramePr>
          <p:cNvPr id="154" name="Table 1"/>
          <p:cNvGraphicFramePr/>
          <p:nvPr>
            <p:extLst>
              <p:ext uri="{D42A27DB-BD31-4B8C-83A1-F6EECF244321}">
                <p14:modId xmlns:p14="http://schemas.microsoft.com/office/powerpoint/2010/main" val="2319432738"/>
              </p:ext>
            </p:extLst>
          </p:nvPr>
        </p:nvGraphicFramePr>
        <p:xfrm>
          <a:off x="6379779" y="1458472"/>
          <a:ext cx="5089076" cy="5199130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12721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721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721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726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5248">
                <a:tc>
                  <a:txBody>
                    <a:bodyPr/>
                    <a:lstStyle/>
                    <a:p>
                      <a:pPr algn="l" defTabSz="4572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 b="1">
                          <a:uFill>
                            <a:solidFill>
                              <a:srgbClr val="000000"/>
                            </a:solidFill>
                          </a:u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Variable 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solidFill>
                      <a:srgbClr val="BDC0B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 b="1">
                          <a:uFill>
                            <a:solidFill>
                              <a:srgbClr val="000000"/>
                            </a:solidFill>
                          </a:u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Variable Description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solidFill>
                      <a:srgbClr val="BDC0B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 b="1">
                          <a:uFill>
                            <a:solidFill>
                              <a:srgbClr val="000000"/>
                            </a:solidFill>
                          </a:u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Variable Type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solidFill>
                      <a:srgbClr val="BDC0B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 b="1">
                          <a:uFill>
                            <a:solidFill>
                              <a:srgbClr val="000000"/>
                            </a:solidFill>
                          </a:u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Range of values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solidFill>
                      <a:srgbClr val="BDC0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0594">
                <a:tc>
                  <a:txBody>
                    <a:bodyPr/>
                    <a:lstStyle/>
                    <a:p>
                      <a:pPr algn="l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100">
                          <a:uFill>
                            <a:solidFill>
                              <a:srgbClr val="000000"/>
                            </a:solidFill>
                          </a:u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price	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100">
                          <a:uFill>
                            <a:solidFill>
                              <a:srgbClr val="000000"/>
                            </a:solidFill>
                          </a:u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In US dollars</a:t>
                      </a:r>
                    </a:p>
                  </a:txBody>
                  <a:tcPr marL="50800" marR="50800" marT="50800" marB="5080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000">
                          <a:uFill>
                            <a:solidFill>
                              <a:srgbClr val="000000"/>
                            </a:solidFill>
                          </a:u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Numeric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100">
                          <a:uFill>
                            <a:solidFill>
                              <a:srgbClr val="000000"/>
                            </a:solidFill>
                          </a:u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326-18,823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4142">
                <a:tc>
                  <a:txBody>
                    <a:bodyPr/>
                    <a:lstStyle/>
                    <a:p>
                      <a:pPr algn="l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100">
                          <a:uFill>
                            <a:solidFill>
                              <a:srgbClr val="000000"/>
                            </a:solidFill>
                          </a:u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carat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100">
                          <a:uFill>
                            <a:solidFill>
                              <a:srgbClr val="000000"/>
                            </a:solidFill>
                          </a:u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Weight of diamond</a:t>
                      </a:r>
                    </a:p>
                  </a:txBody>
                  <a:tcPr marL="50800" marR="50800" marT="50800" marB="5080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000">
                          <a:uFill>
                            <a:solidFill>
                              <a:srgbClr val="000000"/>
                            </a:solidFill>
                          </a:u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Numeric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100">
                          <a:uFill>
                            <a:solidFill>
                              <a:srgbClr val="000000"/>
                            </a:solidFill>
                          </a:u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0.2-5.01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3057">
                <a:tc>
                  <a:txBody>
                    <a:bodyPr/>
                    <a:lstStyle/>
                    <a:p>
                      <a:pPr algn="l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100">
                          <a:uFill>
                            <a:solidFill>
                              <a:srgbClr val="000000"/>
                            </a:solidFill>
                          </a:u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cut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100">
                          <a:uFill>
                            <a:solidFill>
                              <a:srgbClr val="000000"/>
                            </a:solidFill>
                          </a:u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Quality of cut</a:t>
                      </a:r>
                    </a:p>
                  </a:txBody>
                  <a:tcPr marL="50800" marR="50800" marT="50800" marB="5080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000">
                          <a:uFill>
                            <a:solidFill>
                              <a:srgbClr val="000000"/>
                            </a:solidFill>
                          </a:u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Categorical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100">
                          <a:uFill>
                            <a:solidFill>
                              <a:srgbClr val="000000"/>
                            </a:solidFill>
                          </a:u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Fair,Good,Very Good,Premium,Idea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7872">
                <a:tc>
                  <a:txBody>
                    <a:bodyPr/>
                    <a:lstStyle/>
                    <a:p>
                      <a:pPr algn="l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100">
                          <a:uFill>
                            <a:solidFill>
                              <a:srgbClr val="000000"/>
                            </a:solidFill>
                          </a:u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color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000">
                          <a:uFill>
                            <a:solidFill>
                              <a:srgbClr val="000000"/>
                            </a:solidFill>
                          </a:u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Color of Diamond</a:t>
                      </a:r>
                    </a:p>
                  </a:txBody>
                  <a:tcPr marL="50800" marR="50800" marT="50800" marB="5080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000">
                          <a:uFill>
                            <a:solidFill>
                              <a:srgbClr val="000000"/>
                            </a:solidFill>
                          </a:u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Categorical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100">
                          <a:uFill>
                            <a:solidFill>
                              <a:srgbClr val="000000"/>
                            </a:solidFill>
                          </a:u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J,I,H,G,F,E,D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3057">
                <a:tc>
                  <a:txBody>
                    <a:bodyPr/>
                    <a:lstStyle/>
                    <a:p>
                      <a:pPr algn="l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100">
                          <a:uFill>
                            <a:solidFill>
                              <a:srgbClr val="000000"/>
                            </a:solidFill>
                          </a:u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clarity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100">
                          <a:uFill>
                            <a:solidFill>
                              <a:srgbClr val="000000"/>
                            </a:solidFill>
                          </a:u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How Clear the diamond is</a:t>
                      </a:r>
                    </a:p>
                  </a:txBody>
                  <a:tcPr marL="50800" marR="50800" marT="50800" marB="5080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000">
                          <a:uFill>
                            <a:solidFill>
                              <a:srgbClr val="000000"/>
                            </a:solidFill>
                          </a:u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Categorical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100">
                          <a:uFill>
                            <a:solidFill>
                              <a:srgbClr val="000000"/>
                            </a:solidFill>
                          </a:u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I1, SI2, SI1, VS2, VS1, VVS2, VVS1, IF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7872">
                <a:tc>
                  <a:txBody>
                    <a:bodyPr/>
                    <a:lstStyle/>
                    <a:p>
                      <a:pPr algn="l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100">
                          <a:uFill>
                            <a:solidFill>
                              <a:srgbClr val="000000"/>
                            </a:solidFill>
                          </a:u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x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100">
                          <a:uFill>
                            <a:solidFill>
                              <a:srgbClr val="000000"/>
                            </a:solidFill>
                          </a:u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Length in mm</a:t>
                      </a:r>
                    </a:p>
                  </a:txBody>
                  <a:tcPr marL="50800" marR="50800" marT="50800" marB="5080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000">
                          <a:uFill>
                            <a:solidFill>
                              <a:srgbClr val="000000"/>
                            </a:solidFill>
                          </a:u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Numeric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100">
                          <a:uFill>
                            <a:solidFill>
                              <a:srgbClr val="000000"/>
                            </a:solidFill>
                          </a:u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0-10.74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47872">
                <a:tc>
                  <a:txBody>
                    <a:bodyPr/>
                    <a:lstStyle/>
                    <a:p>
                      <a:pPr algn="l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100">
                          <a:uFill>
                            <a:solidFill>
                              <a:srgbClr val="000000"/>
                            </a:solidFill>
                          </a:u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y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100">
                          <a:uFill>
                            <a:solidFill>
                              <a:srgbClr val="000000"/>
                            </a:solidFill>
                          </a:u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Width in mm</a:t>
                      </a:r>
                    </a:p>
                  </a:txBody>
                  <a:tcPr marL="50800" marR="50800" marT="50800" marB="5080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000">
                          <a:uFill>
                            <a:solidFill>
                              <a:srgbClr val="000000"/>
                            </a:solidFill>
                          </a:u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Numeric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100">
                          <a:uFill>
                            <a:solidFill>
                              <a:srgbClr val="000000"/>
                            </a:solidFill>
                          </a:u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0-58.9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5227">
                <a:tc>
                  <a:txBody>
                    <a:bodyPr/>
                    <a:lstStyle/>
                    <a:p>
                      <a:pPr algn="l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100">
                          <a:uFill>
                            <a:solidFill>
                              <a:srgbClr val="000000"/>
                            </a:solidFill>
                          </a:u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Z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000">
                          <a:uFill>
                            <a:solidFill>
                              <a:srgbClr val="000000"/>
                            </a:solidFill>
                          </a:u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Depth in mm</a:t>
                      </a:r>
                    </a:p>
                  </a:txBody>
                  <a:tcPr marL="50800" marR="50800" marT="50800" marB="5080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000">
                          <a:uFill>
                            <a:solidFill>
                              <a:srgbClr val="000000"/>
                            </a:solidFill>
                          </a:u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Numeric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100">
                          <a:uFill>
                            <a:solidFill>
                              <a:srgbClr val="000000"/>
                            </a:solidFill>
                          </a:u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0–31.8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674185">
                <a:tc>
                  <a:txBody>
                    <a:bodyPr/>
                    <a:lstStyle/>
                    <a:p>
                      <a:pPr algn="l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100">
                          <a:uFill>
                            <a:solidFill>
                              <a:srgbClr val="000000"/>
                            </a:solidFill>
                          </a:u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depth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000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r>
                        <a:t>Total Depth percentage = z / mean(x, y)</a:t>
                      </a:r>
                    </a:p>
                    <a:p>
                      <a:pPr algn="l" defTabSz="457200">
                        <a:defRPr sz="1000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r>
                        <a:t>= 2 * z / (x + y) </a:t>
                      </a:r>
                    </a:p>
                  </a:txBody>
                  <a:tcPr marL="50800" marR="50800" marT="50800" marB="5080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000">
                          <a:uFill>
                            <a:solidFill>
                              <a:srgbClr val="000000"/>
                            </a:solidFill>
                          </a:u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Numeric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100">
                          <a:uFill>
                            <a:solidFill>
                              <a:srgbClr val="000000"/>
                            </a:solidFill>
                          </a:u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43-79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731972">
                <a:tc>
                  <a:txBody>
                    <a:bodyPr/>
                    <a:lstStyle/>
                    <a:p>
                      <a:pPr algn="l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100">
                          <a:uFill>
                            <a:solidFill>
                              <a:srgbClr val="000000"/>
                            </a:solidFill>
                          </a:u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table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100">
                          <a:uFill>
                            <a:solidFill>
                              <a:srgbClr val="000000"/>
                            </a:solidFill>
                          </a:u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width of top of diamond relative to widest point (43–95)</a:t>
                      </a:r>
                    </a:p>
                  </a:txBody>
                  <a:tcPr marL="50800" marR="50800" marT="50800" marB="5080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000">
                          <a:uFill>
                            <a:solidFill>
                              <a:srgbClr val="000000"/>
                            </a:solidFill>
                          </a:u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Numeric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100" dirty="0">
                          <a:uFill>
                            <a:solidFill>
                              <a:srgbClr val="000000"/>
                            </a:solidFill>
                          </a:u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43–95</a:t>
                      </a:r>
                    </a:p>
                  </a:txBody>
                  <a:tcPr marL="50800" marR="50800" marT="50800" marB="50800" horzOverflow="overflow">
                    <a:lnL w="3175">
                      <a:solidFill>
                        <a:srgbClr val="000000"/>
                      </a:solidFill>
                      <a:miter lim="400000"/>
                    </a:lnL>
                    <a:lnR w="3175">
                      <a:solidFill>
                        <a:srgbClr val="000000"/>
                      </a:solidFill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Footer Placeholder 4"/>
          <p:cNvSpPr txBox="1">
            <a:spLocks noGrp="1"/>
          </p:cNvSpPr>
          <p:nvPr>
            <p:ph type="sldNum" sz="quarter" idx="4294967295"/>
          </p:nvPr>
        </p:nvSpPr>
        <p:spPr>
          <a:xfrm>
            <a:off x="10835824" y="6345640"/>
            <a:ext cx="217150" cy="31339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</a:t>
            </a:fld>
            <a:endParaRPr/>
          </a:p>
        </p:txBody>
      </p:sp>
      <p:sp>
        <p:nvSpPr>
          <p:cNvPr id="157" name="Slide Title"/>
          <p:cNvSpPr txBox="1">
            <a:spLocks noGrp="1"/>
          </p:cNvSpPr>
          <p:nvPr>
            <p:ph type="title"/>
          </p:nvPr>
        </p:nvSpPr>
        <p:spPr>
          <a:xfrm>
            <a:off x="624490" y="1326924"/>
            <a:ext cx="5115943" cy="448463"/>
          </a:xfrm>
          <a:prstGeom prst="rect">
            <a:avLst/>
          </a:prstGeom>
        </p:spPr>
        <p:txBody>
          <a:bodyPr/>
          <a:lstStyle>
            <a:lvl1pPr defTabSz="658368">
              <a:defRPr sz="2500"/>
            </a:lvl1pPr>
          </a:lstStyle>
          <a:p>
            <a:r>
              <a:t>Outlier Detection </a:t>
            </a:r>
          </a:p>
        </p:txBody>
      </p:sp>
      <p:pic>
        <p:nvPicPr>
          <p:cNvPr id="158" name="Rplot.png" descr="Rplo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1755" y="2228407"/>
            <a:ext cx="4800603" cy="4313267"/>
          </a:xfrm>
          <a:prstGeom prst="rect">
            <a:avLst/>
          </a:prstGeom>
          <a:ln w="12700">
            <a:miter lim="400000"/>
          </a:ln>
        </p:spPr>
      </p:pic>
      <p:sp>
        <p:nvSpPr>
          <p:cNvPr id="159" name="Slide Title"/>
          <p:cNvSpPr txBox="1"/>
          <p:nvPr/>
        </p:nvSpPr>
        <p:spPr>
          <a:xfrm>
            <a:off x="7883169" y="1521157"/>
            <a:ext cx="951702" cy="313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 anchor="b">
            <a:normAutofit/>
          </a:bodyPr>
          <a:lstStyle>
            <a:lvl1pPr defTabSz="402336">
              <a:lnSpc>
                <a:spcPct val="90000"/>
              </a:lnSpc>
              <a:defRPr sz="1500">
                <a:solidFill>
                  <a:schemeClr val="accent1"/>
                </a:solidFill>
              </a:defRPr>
            </a:lvl1pPr>
          </a:lstStyle>
          <a:p>
            <a:r>
              <a:t>Boxplots</a:t>
            </a:r>
          </a:p>
        </p:txBody>
      </p:sp>
      <p:sp>
        <p:nvSpPr>
          <p:cNvPr id="160" name="Plots of all the numerics features in order to check for the outliers.…"/>
          <p:cNvSpPr txBox="1">
            <a:spLocks noGrp="1"/>
          </p:cNvSpPr>
          <p:nvPr>
            <p:ph type="body" sz="quarter" idx="1"/>
          </p:nvPr>
        </p:nvSpPr>
        <p:spPr>
          <a:xfrm>
            <a:off x="503485" y="1830068"/>
            <a:ext cx="4674597" cy="2164808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217170" indent="-217170" defTabSz="868680">
              <a:spcBef>
                <a:spcPts val="500"/>
              </a:spcBef>
              <a:defRPr sz="1700"/>
            </a:pPr>
            <a:r>
              <a:t>Plots of all the numerics features in order to check for the outliers.</a:t>
            </a:r>
          </a:p>
          <a:p>
            <a:pPr marL="217170" indent="-217170" defTabSz="868680">
              <a:spcBef>
                <a:spcPts val="500"/>
              </a:spcBef>
              <a:defRPr sz="1700"/>
            </a:pPr>
            <a:r>
              <a:t>Removal of outliers from the numerical columns.</a:t>
            </a:r>
          </a:p>
          <a:p>
            <a:pPr marL="217170" indent="-217170" defTabSz="868680">
              <a:spcBef>
                <a:spcPts val="500"/>
              </a:spcBef>
              <a:defRPr sz="1700"/>
            </a:pPr>
            <a:r>
              <a:t>After removing outlier we have 47000 records in our dataset</a:t>
            </a:r>
          </a:p>
        </p:txBody>
      </p:sp>
      <p:pic>
        <p:nvPicPr>
          <p:cNvPr id="161" name="Screenshot 2022-12-04 at 7.06.11 PM.png" descr="Screenshot 2022-12-04 at 7.06.11 PM.png"/>
          <p:cNvPicPr>
            <a:picLocks noChangeAspect="1"/>
          </p:cNvPicPr>
          <p:nvPr/>
        </p:nvPicPr>
        <p:blipFill>
          <a:blip r:embed="rId3"/>
          <a:srcRect t="5343" r="3097"/>
          <a:stretch>
            <a:fillRect/>
          </a:stretch>
        </p:blipFill>
        <p:spPr>
          <a:xfrm>
            <a:off x="661106" y="4049559"/>
            <a:ext cx="5042728" cy="268451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0835825" y="6345640"/>
            <a:ext cx="217151" cy="31339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4</a:t>
            </a:fld>
            <a:endParaRPr/>
          </a:p>
        </p:txBody>
      </p:sp>
      <p:sp>
        <p:nvSpPr>
          <p:cNvPr id="170" name="Pairwise Association"/>
          <p:cNvSpPr txBox="1">
            <a:spLocks noGrp="1"/>
          </p:cNvSpPr>
          <p:nvPr>
            <p:ph type="title"/>
          </p:nvPr>
        </p:nvSpPr>
        <p:spPr>
          <a:xfrm>
            <a:off x="486338" y="1096669"/>
            <a:ext cx="5861630" cy="355824"/>
          </a:xfrm>
          <a:prstGeom prst="rect">
            <a:avLst/>
          </a:prstGeom>
        </p:spPr>
        <p:txBody>
          <a:bodyPr/>
          <a:lstStyle>
            <a:lvl1pPr defTabSz="484631">
              <a:defRPr sz="1907"/>
            </a:lvl1pPr>
          </a:lstStyle>
          <a:p>
            <a:r>
              <a:t>Pairwise Association</a:t>
            </a:r>
          </a:p>
        </p:txBody>
      </p:sp>
      <p:sp>
        <p:nvSpPr>
          <p:cNvPr id="171" name="From both the plots it is evident that Price is highly correlated to carat…"/>
          <p:cNvSpPr txBox="1">
            <a:spLocks noGrp="1"/>
          </p:cNvSpPr>
          <p:nvPr>
            <p:ph type="body" sz="quarter" idx="1"/>
          </p:nvPr>
        </p:nvSpPr>
        <p:spPr>
          <a:xfrm>
            <a:off x="509364" y="5811931"/>
            <a:ext cx="10071697" cy="896341"/>
          </a:xfrm>
          <a:prstGeom prst="rect">
            <a:avLst/>
          </a:prstGeom>
        </p:spPr>
        <p:txBody>
          <a:bodyPr/>
          <a:lstStyle/>
          <a:p>
            <a:r>
              <a:t>From both the plots it is evident that Price is highly correlated to carat</a:t>
            </a:r>
          </a:p>
          <a:p>
            <a:r>
              <a:t>Carat is highly correlated to x, y, z predictors</a:t>
            </a:r>
          </a:p>
        </p:txBody>
      </p:sp>
      <p:pic>
        <p:nvPicPr>
          <p:cNvPr id="172" name="pairwise association.png" descr="pairwise associati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0972" y="1049345"/>
            <a:ext cx="5297039" cy="4759310"/>
          </a:xfrm>
          <a:prstGeom prst="rect">
            <a:avLst/>
          </a:prstGeom>
          <a:ln w="12700">
            <a:miter lim="400000"/>
          </a:ln>
        </p:spPr>
      </p:pic>
      <p:pic>
        <p:nvPicPr>
          <p:cNvPr id="173" name="corrplot.png" descr="corrplo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977" y="1449636"/>
            <a:ext cx="4661703" cy="41884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10835824" y="6345640"/>
            <a:ext cx="217150" cy="31339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</a:t>
            </a:fld>
            <a:endParaRPr/>
          </a:p>
        </p:txBody>
      </p:sp>
      <p:sp>
        <p:nvSpPr>
          <p:cNvPr id="164" name="Principle Component Analysis(PCA)"/>
          <p:cNvSpPr txBox="1">
            <a:spLocks noGrp="1"/>
          </p:cNvSpPr>
          <p:nvPr>
            <p:ph type="title"/>
          </p:nvPr>
        </p:nvSpPr>
        <p:spPr>
          <a:xfrm>
            <a:off x="486338" y="1096669"/>
            <a:ext cx="5861630" cy="355825"/>
          </a:xfrm>
          <a:prstGeom prst="rect">
            <a:avLst/>
          </a:prstGeom>
        </p:spPr>
        <p:txBody>
          <a:bodyPr/>
          <a:lstStyle>
            <a:lvl1pPr defTabSz="484630">
              <a:defRPr sz="1900"/>
            </a:lvl1pPr>
          </a:lstStyle>
          <a:p>
            <a:r>
              <a:t>Principle Component Analysis(PCA)</a:t>
            </a:r>
          </a:p>
        </p:txBody>
      </p:sp>
      <p:sp>
        <p:nvSpPr>
          <p:cNvPr id="165" name="To decide on the most important features Principal component Analysis is uses as it reduces dimensions…"/>
          <p:cNvSpPr txBox="1">
            <a:spLocks noGrp="1"/>
          </p:cNvSpPr>
          <p:nvPr>
            <p:ph type="body" sz="quarter" idx="1"/>
          </p:nvPr>
        </p:nvSpPr>
        <p:spPr>
          <a:xfrm>
            <a:off x="534962" y="2424701"/>
            <a:ext cx="4800603" cy="3324947"/>
          </a:xfrm>
          <a:prstGeom prst="rect">
            <a:avLst/>
          </a:prstGeom>
        </p:spPr>
        <p:txBody>
          <a:bodyPr/>
          <a:lstStyle/>
          <a:p>
            <a:r>
              <a:t>To decide on the most important features Principal component Analysis is uses as it reduces dimensions </a:t>
            </a:r>
          </a:p>
          <a:p>
            <a:r>
              <a:t>From scree plot 6 principal components are required to explain maximum variance of dataset</a:t>
            </a:r>
          </a:p>
          <a:p>
            <a:r>
              <a:t>Built statistical models on first 6 principal components </a:t>
            </a:r>
          </a:p>
        </p:txBody>
      </p:sp>
      <p:sp>
        <p:nvSpPr>
          <p:cNvPr id="166" name="Scree plot"/>
          <p:cNvSpPr txBox="1"/>
          <p:nvPr/>
        </p:nvSpPr>
        <p:spPr>
          <a:xfrm>
            <a:off x="7716704" y="1718717"/>
            <a:ext cx="1945946" cy="3133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 anchor="b">
            <a:normAutofit/>
          </a:bodyPr>
          <a:lstStyle>
            <a:lvl1pPr defTabSz="402336">
              <a:lnSpc>
                <a:spcPct val="90000"/>
              </a:lnSpc>
              <a:defRPr sz="1500">
                <a:solidFill>
                  <a:schemeClr val="accent1"/>
                </a:solidFill>
              </a:defRPr>
            </a:lvl1pPr>
          </a:lstStyle>
          <a:p>
            <a:r>
              <a:t>Scree plot</a:t>
            </a:r>
          </a:p>
        </p:txBody>
      </p:sp>
      <p:pic>
        <p:nvPicPr>
          <p:cNvPr id="167" name="PCA Scree.png" descr="PCA Scre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6998" y="2309574"/>
            <a:ext cx="4445630" cy="399433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0835825" y="6345640"/>
            <a:ext cx="217151" cy="31339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6</a:t>
            </a:fld>
            <a:endParaRPr/>
          </a:p>
        </p:txBody>
      </p:sp>
      <p:sp>
        <p:nvSpPr>
          <p:cNvPr id="182" name="Data Splitting and Encoding"/>
          <p:cNvSpPr txBox="1">
            <a:spLocks noGrp="1"/>
          </p:cNvSpPr>
          <p:nvPr>
            <p:ph type="title"/>
          </p:nvPr>
        </p:nvSpPr>
        <p:spPr>
          <a:xfrm>
            <a:off x="555415" y="1108062"/>
            <a:ext cx="6753626" cy="355824"/>
          </a:xfrm>
          <a:prstGeom prst="rect">
            <a:avLst/>
          </a:prstGeom>
        </p:spPr>
        <p:txBody>
          <a:bodyPr/>
          <a:lstStyle>
            <a:lvl1pPr defTabSz="484631">
              <a:defRPr sz="1907"/>
            </a:lvl1pPr>
          </a:lstStyle>
          <a:p>
            <a:r>
              <a:t>Data Splitting and Encoding</a:t>
            </a:r>
          </a:p>
        </p:txBody>
      </p:sp>
      <p:sp>
        <p:nvSpPr>
          <p:cNvPr id="183" name="Removed predictors based on EDA…"/>
          <p:cNvSpPr txBox="1">
            <a:spLocks noGrp="1"/>
          </p:cNvSpPr>
          <p:nvPr>
            <p:ph type="body" sz="half" idx="1"/>
          </p:nvPr>
        </p:nvSpPr>
        <p:spPr>
          <a:xfrm>
            <a:off x="371050" y="4505474"/>
            <a:ext cx="11598678" cy="1853895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187452" indent="-187452" defTabSz="749808">
              <a:spcBef>
                <a:spcPts val="400"/>
              </a:spcBef>
              <a:defRPr sz="1476"/>
            </a:pPr>
            <a:r>
              <a:rPr dirty="0"/>
              <a:t>Removed predictors based on EDA</a:t>
            </a:r>
          </a:p>
          <a:p>
            <a:pPr marL="187452" indent="-187452" defTabSz="749808">
              <a:spcBef>
                <a:spcPts val="400"/>
              </a:spcBef>
              <a:defRPr sz="1476"/>
            </a:pPr>
            <a:r>
              <a:rPr dirty="0"/>
              <a:t>Encoded values for categorical variables</a:t>
            </a:r>
          </a:p>
          <a:p>
            <a:pPr marL="187452" indent="-187452" defTabSz="749808">
              <a:spcBef>
                <a:spcPts val="400"/>
              </a:spcBef>
              <a:defRPr sz="1476"/>
            </a:pPr>
            <a:r>
              <a:rPr dirty="0"/>
              <a:t>Split the dataset into</a:t>
            </a:r>
            <a:br>
              <a:rPr dirty="0"/>
            </a:br>
            <a:r>
              <a:rPr dirty="0"/>
              <a:t>         Train - 70%</a:t>
            </a:r>
            <a:br>
              <a:rPr dirty="0"/>
            </a:br>
            <a:r>
              <a:rPr dirty="0"/>
              <a:t>         Test - 30%</a:t>
            </a:r>
          </a:p>
          <a:p>
            <a:pPr marL="187452" indent="-187452" defTabSz="749808">
              <a:spcBef>
                <a:spcPts val="400"/>
              </a:spcBef>
              <a:defRPr sz="1476"/>
            </a:pPr>
            <a:r>
              <a:rPr dirty="0"/>
              <a:t>Normalization of data</a:t>
            </a:r>
          </a:p>
        </p:txBody>
      </p:sp>
      <p:pic>
        <p:nvPicPr>
          <p:cNvPr id="184" name="Screenshot 2022-12-04 at 10.33.26 PM.png" descr="Screenshot 2022-12-04 at 10.33.26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0154" y="1523105"/>
            <a:ext cx="5407198" cy="28088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1AFC8-5950-8D3D-14D8-2DEA4FA03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Regression Models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68CBFA-E545-9B9B-C117-CB26EF9939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6927" y="2185416"/>
            <a:ext cx="10299856" cy="3968249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chemeClr val="accent1"/>
                </a:solidFill>
              </a:rPr>
              <a:t>LINEAR REGRESSION:</a:t>
            </a:r>
          </a:p>
          <a:p>
            <a:pPr marL="0" indent="0">
              <a:buNone/>
            </a:pPr>
            <a:r>
              <a:rPr lang="en-US" dirty="0"/>
              <a:t>Making a linear model with a minimum sum of squared residuals/error (SSE) is the aim of linear regression. </a:t>
            </a:r>
          </a:p>
          <a:p>
            <a:r>
              <a:rPr lang="en-US" dirty="0"/>
              <a:t>Linear Regression , Y = </a:t>
            </a:r>
            <a:r>
              <a:rPr lang="en-US" dirty="0" err="1"/>
              <a:t>aX</a:t>
            </a:r>
            <a:r>
              <a:rPr lang="en-US" dirty="0"/>
              <a:t> +b , where y is the response variable x is the predictor variable. a and b are constants which are called the coefficients.</a:t>
            </a:r>
          </a:p>
          <a:p>
            <a:r>
              <a:rPr lang="en-US" dirty="0"/>
              <a:t>Using R's </a:t>
            </a:r>
            <a:r>
              <a:rPr lang="en-US" dirty="0" err="1"/>
              <a:t>lm</a:t>
            </a:r>
            <a:r>
              <a:rPr lang="en-US" dirty="0"/>
              <a:t>() utilities, construct a relationship model.</a:t>
            </a:r>
          </a:p>
          <a:p>
            <a:r>
              <a:rPr lang="en-US" dirty="0"/>
              <a:t>Find the model's coefficients, then use them to construct the mathematical equation.</a:t>
            </a:r>
          </a:p>
          <a:p>
            <a:r>
              <a:rPr lang="en-US" dirty="0"/>
              <a:t>To find out the average prediction error, get a summary of the relationship model. known as residuals as well.</a:t>
            </a:r>
          </a:p>
        </p:txBody>
      </p:sp>
    </p:spTree>
    <p:extLst>
      <p:ext uri="{BB962C8B-B14F-4D97-AF65-F5344CB8AC3E}">
        <p14:creationId xmlns:p14="http://schemas.microsoft.com/office/powerpoint/2010/main" val="2979228077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B582A-B102-7719-8F6C-F18D6AA6E4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Code snippet(Linear Regression)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6BD817-100D-C553-ADB4-E22C32BAD1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6243" y="2250831"/>
            <a:ext cx="9477405" cy="3995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632890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enalized Linear Regression - Ridge"/>
          <p:cNvSpPr txBox="1">
            <a:spLocks noGrp="1"/>
          </p:cNvSpPr>
          <p:nvPr>
            <p:ph type="title"/>
          </p:nvPr>
        </p:nvSpPr>
        <p:spPr>
          <a:xfrm>
            <a:off x="555078" y="1078826"/>
            <a:ext cx="10515602" cy="491564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</a:lstStyle>
          <a:p>
            <a:r>
              <a:t>Penalized Linear Regression - Ridge</a:t>
            </a:r>
          </a:p>
        </p:txBody>
      </p:sp>
      <p:sp>
        <p:nvSpPr>
          <p:cNvPr id="181" name="Shrinkage method - coefficients of variables having minor contribution to the outcome are shrunken close to 0.…"/>
          <p:cNvSpPr txBox="1">
            <a:spLocks noGrp="1"/>
          </p:cNvSpPr>
          <p:nvPr>
            <p:ph type="body" sz="half" idx="1"/>
          </p:nvPr>
        </p:nvSpPr>
        <p:spPr>
          <a:xfrm>
            <a:off x="460291" y="1701436"/>
            <a:ext cx="6281058" cy="4565497"/>
          </a:xfrm>
          <a:prstGeom prst="rect">
            <a:avLst/>
          </a:prstGeom>
        </p:spPr>
        <p:txBody>
          <a:bodyPr/>
          <a:lstStyle/>
          <a:p>
            <a:pPr>
              <a:defRPr sz="1500"/>
            </a:pPr>
            <a:r>
              <a:t>Shrinkage method - coefficients of variables having minor contribution to the outcome are shrunken close to 0.</a:t>
            </a:r>
          </a:p>
          <a:p>
            <a:pPr>
              <a:defRPr sz="1500"/>
            </a:pPr>
            <a:r>
              <a:t>Shrinkage is achieved by penalizing the model with penalty term </a:t>
            </a:r>
          </a:p>
          <a:p>
            <a:pPr marL="0" lvl="1" indent="228600">
              <a:buClrTx/>
              <a:buSzTx/>
              <a:buFontTx/>
              <a:buNone/>
              <a:defRPr sz="1500"/>
            </a:pPr>
            <a:r>
              <a:rPr>
                <a:solidFill>
                  <a:srgbClr val="852A2F"/>
                </a:solidFill>
              </a:rPr>
              <a:t>L2-norm</a:t>
            </a:r>
            <a:r>
              <a:t> (sum of squared coefficients).</a:t>
            </a:r>
          </a:p>
          <a:p>
            <a:pPr>
              <a:defRPr sz="1500"/>
            </a:pPr>
            <a:r>
              <a:t>Amount of penalty is tuned using constant term λ.</a:t>
            </a:r>
          </a:p>
          <a:p>
            <a:pPr>
              <a:defRPr sz="1500"/>
            </a:pPr>
            <a:r>
              <a:t>The best value of λ is the one that minimizes the cross-validation prediction error. It is determined using cv.glmnet().</a:t>
            </a:r>
          </a:p>
          <a:p>
            <a:pPr>
              <a:defRPr sz="1500"/>
            </a:pPr>
            <a:r>
              <a:t>After getting the best λ, we  fit a ridge regression model using that λ value and predict train and test MSE.</a:t>
            </a:r>
          </a:p>
        </p:txBody>
      </p:sp>
      <p:pic>
        <p:nvPicPr>
          <p:cNvPr id="182" name="Image" descr="Image"/>
          <p:cNvPicPr>
            <a:picLocks/>
          </p:cNvPicPr>
          <p:nvPr/>
        </p:nvPicPr>
        <p:blipFill>
          <a:blip r:embed="rId2"/>
          <a:srcRect l="441" t="220" b="220"/>
          <a:stretch>
            <a:fillRect/>
          </a:stretch>
        </p:blipFill>
        <p:spPr>
          <a:xfrm>
            <a:off x="660813" y="4787789"/>
            <a:ext cx="4427265" cy="1572189"/>
          </a:xfrm>
          <a:prstGeom prst="rect">
            <a:avLst/>
          </a:prstGeom>
          <a:ln w="12700">
            <a:miter lim="400000"/>
          </a:ln>
        </p:spPr>
      </p:pic>
      <p:pic>
        <p:nvPicPr>
          <p:cNvPr id="183" name="Image" descr="Image"/>
          <p:cNvPicPr>
            <a:picLocks/>
          </p:cNvPicPr>
          <p:nvPr/>
        </p:nvPicPr>
        <p:blipFill>
          <a:blip r:embed="rId3"/>
          <a:srcRect l="3142" r="18731"/>
          <a:stretch>
            <a:fillRect/>
          </a:stretch>
        </p:blipFill>
        <p:spPr>
          <a:xfrm>
            <a:off x="7127808" y="1078678"/>
            <a:ext cx="1878041" cy="1785800"/>
          </a:xfrm>
          <a:prstGeom prst="rect">
            <a:avLst/>
          </a:prstGeom>
          <a:ln w="12700">
            <a:miter lim="400000"/>
          </a:ln>
        </p:spPr>
      </p:pic>
      <p:sp>
        <p:nvSpPr>
          <p:cNvPr id="184" name="Best λ : 240.2071…"/>
          <p:cNvSpPr txBox="1"/>
          <p:nvPr/>
        </p:nvSpPr>
        <p:spPr>
          <a:xfrm>
            <a:off x="9392280" y="1115246"/>
            <a:ext cx="2428617" cy="20784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norm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  <a:defRPr sz="1400"/>
            </a:pPr>
            <a:r>
              <a:rPr>
                <a:solidFill>
                  <a:srgbClr val="852A2F"/>
                </a:solidFill>
              </a:rPr>
              <a:t>Best λ</a:t>
            </a:r>
            <a:r>
              <a:rPr b="1">
                <a:solidFill>
                  <a:srgbClr val="852A2F"/>
                </a:solidFill>
              </a:rPr>
              <a:t> : </a:t>
            </a:r>
            <a:r>
              <a:rPr>
                <a:solidFill>
                  <a:srgbClr val="535353"/>
                </a:solidFill>
              </a:rPr>
              <a:t>240.2071</a:t>
            </a:r>
          </a:p>
          <a:p>
            <a:pPr>
              <a:lnSpc>
                <a:spcPct val="130000"/>
              </a:lnSpc>
              <a:spcBef>
                <a:spcPts val="600"/>
              </a:spcBef>
              <a:defRPr sz="1400">
                <a:solidFill>
                  <a:srgbClr val="852A2F"/>
                </a:solidFill>
              </a:defRPr>
            </a:pPr>
            <a:r>
              <a:t>Train MSE : </a:t>
            </a:r>
            <a:r>
              <a:rPr>
                <a:solidFill>
                  <a:srgbClr val="535353"/>
                </a:solidFill>
              </a:rPr>
              <a:t>677572.2</a:t>
            </a:r>
          </a:p>
          <a:p>
            <a:pPr>
              <a:lnSpc>
                <a:spcPct val="130000"/>
              </a:lnSpc>
              <a:spcBef>
                <a:spcPts val="600"/>
              </a:spcBef>
              <a:defRPr sz="1400"/>
            </a:pPr>
            <a:r>
              <a:rPr>
                <a:solidFill>
                  <a:srgbClr val="852A2F"/>
                </a:solidFill>
              </a:rPr>
              <a:t>Test MSE : </a:t>
            </a:r>
            <a:r>
              <a:rPr>
                <a:solidFill>
                  <a:srgbClr val="535353"/>
                </a:solidFill>
              </a:rPr>
              <a:t>668929.1</a:t>
            </a:r>
            <a:endParaRPr>
              <a:solidFill>
                <a:srgbClr val="852A2F"/>
              </a:solidFill>
            </a:endParaRPr>
          </a:p>
          <a:p>
            <a:pPr>
              <a:lnSpc>
                <a:spcPct val="130000"/>
              </a:lnSpc>
              <a:spcBef>
                <a:spcPts val="600"/>
              </a:spcBef>
              <a:defRPr sz="1400"/>
            </a:pPr>
            <a:r>
              <a:rPr>
                <a:solidFill>
                  <a:srgbClr val="852A2F"/>
                </a:solidFill>
              </a:rPr>
              <a:t>Predictor Importance</a:t>
            </a:r>
          </a:p>
          <a:p>
            <a:pPr>
              <a:lnSpc>
                <a:spcPct val="130000"/>
              </a:lnSpc>
              <a:spcBef>
                <a:spcPts val="600"/>
              </a:spcBef>
              <a:defRPr sz="1400">
                <a:solidFill>
                  <a:srgbClr val="535353"/>
                </a:solidFill>
              </a:defRPr>
            </a:pPr>
            <a:r>
              <a:t>carat &gt; clarity &gt; color &gt; cut &gt; depth &gt; table</a:t>
            </a:r>
          </a:p>
        </p:txBody>
      </p:sp>
      <p:pic>
        <p:nvPicPr>
          <p:cNvPr id="185" name="Image" descr="Image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6649981" y="3087208"/>
            <a:ext cx="5301150" cy="345450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666666"/>
      </a:dk1>
      <a:lt1>
        <a:srgbClr val="FFFFFF"/>
      </a:lt1>
      <a:dk2>
        <a:srgbClr val="A7A7A7"/>
      </a:dk2>
      <a:lt2>
        <a:srgbClr val="535353"/>
      </a:lt2>
      <a:accent1>
        <a:srgbClr val="005BBB"/>
      </a:accent1>
      <a:accent2>
        <a:srgbClr val="41B6E6"/>
      </a:accent2>
      <a:accent3>
        <a:srgbClr val="E56D54"/>
      </a:accent3>
      <a:accent4>
        <a:srgbClr val="666666"/>
      </a:accent4>
      <a:accent5>
        <a:srgbClr val="007681"/>
      </a:accent5>
      <a:accent6>
        <a:srgbClr val="003E51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chemeClr val="accent4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chemeClr val="accent4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5BBB"/>
      </a:accent1>
      <a:accent2>
        <a:srgbClr val="41B6E6"/>
      </a:accent2>
      <a:accent3>
        <a:srgbClr val="E56D54"/>
      </a:accent3>
      <a:accent4>
        <a:srgbClr val="666666"/>
      </a:accent4>
      <a:accent5>
        <a:srgbClr val="007681"/>
      </a:accent5>
      <a:accent6>
        <a:srgbClr val="003E51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chemeClr val="accent4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chemeClr val="accent4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512</TotalTime>
  <Words>1265</Words>
  <Application>Microsoft Macintosh PowerPoint</Application>
  <PresentationFormat>Widescreen</PresentationFormat>
  <Paragraphs>165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Helvetica Neue</vt:lpstr>
      <vt:lpstr>Wingdings</vt:lpstr>
      <vt:lpstr>Office Theme</vt:lpstr>
      <vt:lpstr>Analysis of Diamond Data Set</vt:lpstr>
      <vt:lpstr>Objective </vt:lpstr>
      <vt:lpstr>Outlier Detection </vt:lpstr>
      <vt:lpstr>Pairwise Association</vt:lpstr>
      <vt:lpstr>Principle Component Analysis(PCA)</vt:lpstr>
      <vt:lpstr>Data Splitting and Encoding</vt:lpstr>
      <vt:lpstr>Regression Models </vt:lpstr>
      <vt:lpstr>Code snippet(Linear Regression)</vt:lpstr>
      <vt:lpstr>Penalized Linear Regression - Ridge</vt:lpstr>
      <vt:lpstr>Penalized Linear Regression - LASSO</vt:lpstr>
      <vt:lpstr>Regression Tree</vt:lpstr>
      <vt:lpstr>Bootstrap approach for estimating coefficients</vt:lpstr>
      <vt:lpstr>Bootstrapping using linear regression</vt:lpstr>
      <vt:lpstr>Random Forest Regression</vt:lpstr>
      <vt:lpstr>Random Forest implementation</vt:lpstr>
      <vt:lpstr>Model Comparison Metrics</vt:lpstr>
      <vt:lpstr>Conclusion and Recommendations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Analysis of Diamond Data Set</dc:title>
  <dc:creator>GEETA SOWMYA CHETHI</dc:creator>
  <cp:lastModifiedBy>Ayushi Daksh</cp:lastModifiedBy>
  <cp:revision>7</cp:revision>
  <dcterms:modified xsi:type="dcterms:W3CDTF">2022-12-05T15:15:33Z</dcterms:modified>
</cp:coreProperties>
</file>